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Lato" panose="020F0502020204030203" pitchFamily="34" charset="0"/>
      <p:regular r:id="rId17"/>
      <p:bold r:id="rId18"/>
      <p:italic r:id="rId19"/>
      <p:boldItalic r:id="rId20"/>
    </p:embeddedFont>
    <p:embeddedFont>
      <p:font typeface="Raleway"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8" d="100"/>
          <a:sy n="128" d="100"/>
        </p:scale>
        <p:origin x="318" y="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8252dc4_0_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8252dc4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f88252dc4_0_1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f88252dc4_0_1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f88252dc4_0_1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f88252dc4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f88252dc4_0_1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f88252dc4_0_1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f88252dc4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f88252dc4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f88252dc4_0_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f88252dc4_0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1f88252dc4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f88252dc4_0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f88252dc4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f88252dc4_0_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rId3"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hyperlink" Target="mailto:sravankumardabbi001@gmail.com"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hyperlink" Target="https://drive.google.com/drive/folders/1Bs4SMVCfbOgMf7NJUR-hP-g--N2_MOLv?usp=drive_link"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ravankumardabbi001/Omnify_Assignment"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 Id="rId5" Type="http://schemas.openxmlformats.org/officeDocument/2006/relationships/image" Target="../media/image1.jpg"/><Relationship Id="rId4" Type="http://schemas.openxmlformats.org/officeDocument/2006/relationships/hyperlink" Target="https://www.linkedin.com/in/dabbisravankumar/"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71850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latin typeface="Times New Roman"/>
                <a:ea typeface="Times New Roman"/>
                <a:cs typeface="Times New Roman"/>
                <a:sym typeface="Times New Roman"/>
              </a:rPr>
              <a:t>Marketing Campaign Analysis Report</a:t>
            </a:r>
            <a:endParaRPr>
              <a:latin typeface="Times New Roman"/>
              <a:ea typeface="Times New Roman"/>
              <a:cs typeface="Times New Roman"/>
              <a:sym typeface="Times New Roman"/>
            </a:endParaRPr>
          </a:p>
        </p:txBody>
      </p:sp>
      <p:sp>
        <p:nvSpPr>
          <p:cNvPr id="177" name="Google Shape;177;p18"/>
          <p:cNvSpPr txBox="1">
            <a:spLocks noGrp="1"/>
          </p:cNvSpPr>
          <p:nvPr>
            <p:ph type="subTitle" idx="1"/>
          </p:nvPr>
        </p:nvSpPr>
        <p:spPr>
          <a:xfrm>
            <a:off x="729563" y="2998272"/>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By SRAVAN KUMAR</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7"/>
          <p:cNvSpPr txBox="1"/>
          <p:nvPr/>
        </p:nvSpPr>
        <p:spPr>
          <a:xfrm>
            <a:off x="6731775" y="2274875"/>
            <a:ext cx="1026900" cy="463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endParaRPr sz="2000" b="1">
              <a:solidFill>
                <a:schemeClr val="dk1"/>
              </a:solidFill>
              <a:latin typeface="Lato"/>
              <a:ea typeface="Lato"/>
              <a:cs typeface="Lato"/>
              <a:sym typeface="Lato"/>
            </a:endParaRPr>
          </a:p>
        </p:txBody>
      </p:sp>
      <p:sp>
        <p:nvSpPr>
          <p:cNvPr id="248" name="Google Shape;248;p27"/>
          <p:cNvSpPr txBox="1"/>
          <p:nvPr/>
        </p:nvSpPr>
        <p:spPr>
          <a:xfrm>
            <a:off x="6731775" y="2751300"/>
            <a:ext cx="1764300" cy="60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endParaRPr sz="800">
              <a:solidFill>
                <a:schemeClr val="accent1"/>
              </a:solidFill>
              <a:latin typeface="Lato"/>
              <a:ea typeface="Lato"/>
              <a:cs typeface="Lato"/>
              <a:sym typeface="Lato"/>
            </a:endParaRPr>
          </a:p>
        </p:txBody>
      </p:sp>
      <p:sp>
        <p:nvSpPr>
          <p:cNvPr id="249" name="Google Shape;249;p27"/>
          <p:cNvSpPr txBox="1"/>
          <p:nvPr/>
        </p:nvSpPr>
        <p:spPr>
          <a:xfrm>
            <a:off x="875804" y="3963496"/>
            <a:ext cx="745800" cy="3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sz="800">
                <a:solidFill>
                  <a:schemeClr val="accent3"/>
                </a:solidFill>
                <a:latin typeface="Lato"/>
                <a:ea typeface="Lato"/>
                <a:cs typeface="Lato"/>
                <a:sym typeface="Lato"/>
              </a:rPr>
              <a:t> </a:t>
            </a:r>
            <a:endParaRPr sz="800">
              <a:solidFill>
                <a:schemeClr val="accent3"/>
              </a:solidFill>
              <a:latin typeface="Lato"/>
              <a:ea typeface="Lato"/>
              <a:cs typeface="Lato"/>
              <a:sym typeface="Lato"/>
            </a:endParaRPr>
          </a:p>
        </p:txBody>
      </p:sp>
      <p:sp>
        <p:nvSpPr>
          <p:cNvPr id="250" name="Google Shape;250;p27"/>
          <p:cNvSpPr txBox="1"/>
          <p:nvPr/>
        </p:nvSpPr>
        <p:spPr>
          <a:xfrm>
            <a:off x="6731775" y="4061300"/>
            <a:ext cx="1764300" cy="60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a:t>
            </a:r>
            <a:endParaRPr sz="800">
              <a:solidFill>
                <a:schemeClr val="accent1"/>
              </a:solidFill>
              <a:latin typeface="Lato"/>
              <a:ea typeface="Lato"/>
              <a:cs typeface="Lato"/>
              <a:sym typeface="Lato"/>
            </a:endParaRPr>
          </a:p>
        </p:txBody>
      </p:sp>
      <p:sp>
        <p:nvSpPr>
          <p:cNvPr id="251" name="Google Shape;251;p27"/>
          <p:cNvSpPr txBox="1">
            <a:spLocks noGrp="1"/>
          </p:cNvSpPr>
          <p:nvPr>
            <p:ph type="title"/>
          </p:nvPr>
        </p:nvSpPr>
        <p:spPr>
          <a:xfrm>
            <a:off x="573050" y="1866000"/>
            <a:ext cx="7688400" cy="3008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100" b="0">
                <a:latin typeface="Times New Roman"/>
                <a:ea typeface="Times New Roman"/>
                <a:cs typeface="Times New Roman"/>
                <a:sym typeface="Times New Roman"/>
              </a:rPr>
              <a:t>The Return on Investment (ROI) analysis is a crucial component of our marketing campaign assessment. It provides a clear understanding of the overall profitability of our marketing efforts and the effectiveness of our ad spend. Let's delve into the ROI analysis:</a:t>
            </a:r>
            <a:endParaRPr sz="1100" b="0">
              <a:latin typeface="Times New Roman"/>
              <a:ea typeface="Times New Roman"/>
              <a:cs typeface="Times New Roman"/>
              <a:sym typeface="Times New Roman"/>
            </a:endParaRPr>
          </a:p>
          <a:p>
            <a:pPr marL="457200" lvl="0" indent="-311150" algn="just" rtl="0">
              <a:spcBef>
                <a:spcPts val="1600"/>
              </a:spcBef>
              <a:spcAft>
                <a:spcPts val="0"/>
              </a:spcAft>
              <a:buSzPts val="1300"/>
              <a:buFont typeface="Times New Roman"/>
              <a:buChar char="❖"/>
            </a:pPr>
            <a:r>
              <a:rPr lang="en-GB" sz="1300">
                <a:latin typeface="Times New Roman"/>
                <a:ea typeface="Times New Roman"/>
                <a:cs typeface="Times New Roman"/>
                <a:sym typeface="Times New Roman"/>
              </a:rPr>
              <a:t>Time Series Plot of 'Returns_Percentage:</a:t>
            </a:r>
            <a:endParaRPr sz="1300">
              <a:latin typeface="Times New Roman"/>
              <a:ea typeface="Times New Roman"/>
              <a:cs typeface="Times New Roman"/>
              <a:sym typeface="Times New Roman"/>
            </a:endParaRPr>
          </a:p>
          <a:p>
            <a:pPr marL="0" lvl="0" indent="0" algn="just" rtl="0">
              <a:spcBef>
                <a:spcPts val="1600"/>
              </a:spcBef>
              <a:spcAft>
                <a:spcPts val="0"/>
              </a:spcAft>
              <a:buNone/>
            </a:pPr>
            <a:r>
              <a:rPr lang="en-GB" sz="1100" b="0">
                <a:latin typeface="Times New Roman"/>
                <a:ea typeface="Times New Roman"/>
                <a:cs typeface="Times New Roman"/>
                <a:sym typeface="Times New Roman"/>
              </a:rPr>
              <a:t>Display the time series plot of the 'Returns_Percentage' metric over time.Visualize the fluctuations in ROI and any recurring patterns or trends.</a:t>
            </a:r>
            <a:endParaRPr sz="1100" b="0">
              <a:latin typeface="Times New Roman"/>
              <a:ea typeface="Times New Roman"/>
              <a:cs typeface="Times New Roman"/>
              <a:sym typeface="Times New Roman"/>
            </a:endParaRPr>
          </a:p>
          <a:p>
            <a:pPr marL="457200" lvl="0" indent="-311150" algn="just" rtl="0">
              <a:spcBef>
                <a:spcPts val="1600"/>
              </a:spcBef>
              <a:spcAft>
                <a:spcPts val="0"/>
              </a:spcAft>
              <a:buSzPts val="1300"/>
              <a:buFont typeface="Times New Roman"/>
              <a:buChar char="❖"/>
            </a:pPr>
            <a:r>
              <a:rPr lang="en-GB" sz="1300">
                <a:latin typeface="Times New Roman"/>
                <a:ea typeface="Times New Roman"/>
                <a:cs typeface="Times New Roman"/>
                <a:sym typeface="Times New Roman"/>
              </a:rPr>
              <a:t>Assessment of Campaign Profitability:</a:t>
            </a:r>
            <a:endParaRPr sz="1300">
              <a:latin typeface="Times New Roman"/>
              <a:ea typeface="Times New Roman"/>
              <a:cs typeface="Times New Roman"/>
              <a:sym typeface="Times New Roman"/>
            </a:endParaRPr>
          </a:p>
          <a:p>
            <a:pPr marL="0" lvl="0" indent="0" algn="just" rtl="0">
              <a:spcBef>
                <a:spcPts val="1600"/>
              </a:spcBef>
              <a:spcAft>
                <a:spcPts val="0"/>
              </a:spcAft>
              <a:buNone/>
            </a:pPr>
            <a:r>
              <a:rPr lang="en-GB" sz="1100" b="0">
                <a:latin typeface="Times New Roman"/>
                <a:ea typeface="Times New Roman"/>
                <a:cs typeface="Times New Roman"/>
                <a:sym typeface="Times New Roman"/>
              </a:rPr>
              <a:t>Evaluate the overall profitability of our marketing campaigns based on the 'Returns_Percentage.how our marketing initiatives have performed in generating returns.</a:t>
            </a:r>
            <a:endParaRPr sz="1100" b="0">
              <a:latin typeface="Times New Roman"/>
              <a:ea typeface="Times New Roman"/>
              <a:cs typeface="Times New Roman"/>
              <a:sym typeface="Times New Roman"/>
            </a:endParaRPr>
          </a:p>
          <a:p>
            <a:pPr marL="0" lvl="0" indent="0" algn="l" rtl="0">
              <a:lnSpc>
                <a:spcPct val="115000"/>
              </a:lnSpc>
              <a:spcBef>
                <a:spcPts val="1600"/>
              </a:spcBef>
              <a:spcAft>
                <a:spcPts val="0"/>
              </a:spcAft>
              <a:buNone/>
            </a:pPr>
            <a:endParaRPr sz="1100" b="0">
              <a:solidFill>
                <a:schemeClr val="accent1"/>
              </a:solidFill>
              <a:latin typeface="Lato"/>
              <a:ea typeface="Lato"/>
              <a:cs typeface="Lato"/>
              <a:sym typeface="Lato"/>
            </a:endParaRPr>
          </a:p>
          <a:p>
            <a:pPr marL="0" lvl="0" indent="0" algn="l" rtl="0">
              <a:spcBef>
                <a:spcPts val="1600"/>
              </a:spcBef>
              <a:spcAft>
                <a:spcPts val="0"/>
              </a:spcAft>
              <a:buNone/>
            </a:pPr>
            <a:endParaRPr/>
          </a:p>
        </p:txBody>
      </p:sp>
      <p:sp>
        <p:nvSpPr>
          <p:cNvPr id="252" name="Google Shape;252;p27"/>
          <p:cNvSpPr txBox="1"/>
          <p:nvPr/>
        </p:nvSpPr>
        <p:spPr>
          <a:xfrm>
            <a:off x="530000" y="1364075"/>
            <a:ext cx="4404900" cy="53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600" b="1">
                <a:latin typeface="Times New Roman"/>
                <a:ea typeface="Times New Roman"/>
                <a:cs typeface="Times New Roman"/>
                <a:sym typeface="Times New Roman"/>
              </a:rPr>
              <a:t>Return on Investment(ROI)</a:t>
            </a:r>
            <a:endParaRPr sz="2600" b="1">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56"/>
        <p:cNvGrpSpPr/>
        <p:nvPr/>
      </p:nvGrpSpPr>
      <p:grpSpPr>
        <a:xfrm>
          <a:off x="0" y="0"/>
          <a:ext cx="0" cy="0"/>
          <a:chOff x="0" y="0"/>
          <a:chExt cx="0" cy="0"/>
        </a:xfrm>
      </p:grpSpPr>
      <p:sp>
        <p:nvSpPr>
          <p:cNvPr id="257" name="Google Shape;257;p28"/>
          <p:cNvSpPr txBox="1">
            <a:spLocks noGrp="1"/>
          </p:cNvSpPr>
          <p:nvPr>
            <p:ph type="title"/>
          </p:nvPr>
        </p:nvSpPr>
        <p:spPr>
          <a:xfrm>
            <a:off x="729450" y="127900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600">
                <a:latin typeface="Times New Roman"/>
                <a:ea typeface="Times New Roman"/>
                <a:cs typeface="Times New Roman"/>
                <a:sym typeface="Times New Roman"/>
              </a:rPr>
              <a:t>Conclusion</a:t>
            </a:r>
            <a:endParaRPr sz="2600">
              <a:latin typeface="Times New Roman"/>
              <a:ea typeface="Times New Roman"/>
              <a:cs typeface="Times New Roman"/>
              <a:sym typeface="Times New Roman"/>
            </a:endParaRPr>
          </a:p>
        </p:txBody>
      </p:sp>
      <p:sp>
        <p:nvSpPr>
          <p:cNvPr id="258" name="Google Shape;258;p28"/>
          <p:cNvSpPr txBox="1">
            <a:spLocks noGrp="1"/>
          </p:cNvSpPr>
          <p:nvPr>
            <p:ph type="body" idx="4294967295"/>
          </p:nvPr>
        </p:nvSpPr>
        <p:spPr>
          <a:xfrm>
            <a:off x="729450" y="1865125"/>
            <a:ext cx="7880700" cy="32178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GB" sz="1200">
                <a:solidFill>
                  <a:srgbClr val="FFFFFF"/>
                </a:solidFill>
                <a:latin typeface="Times New Roman"/>
                <a:ea typeface="Times New Roman"/>
                <a:cs typeface="Times New Roman"/>
                <a:sym typeface="Times New Roman"/>
              </a:rPr>
              <a:t>In conclusion, the Marketing Campaign Analysis Report has provided a comprehensive evaluation of our recent marketing initiatives, yielding valuable insights that will drive data-driven decision-making and optimize future marketing strategies. Here are the key findings and takeaways from the analysis:</a:t>
            </a:r>
            <a:endParaRPr sz="1200">
              <a:solidFill>
                <a:srgbClr val="FFFFFF"/>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200">
              <a:solidFill>
                <a:srgbClr val="FFFFFF"/>
              </a:solidFill>
              <a:latin typeface="Times New Roman"/>
              <a:ea typeface="Times New Roman"/>
              <a:cs typeface="Times New Roman"/>
              <a:sym typeface="Times New Roman"/>
            </a:endParaRPr>
          </a:p>
          <a:p>
            <a:pPr marL="457200" lvl="0" indent="-304800" algn="just" rtl="0">
              <a:lnSpc>
                <a:spcPct val="100000"/>
              </a:lnSpc>
              <a:spcBef>
                <a:spcPts val="0"/>
              </a:spcBef>
              <a:spcAft>
                <a:spcPts val="0"/>
              </a:spcAft>
              <a:buClr>
                <a:srgbClr val="FFFFFF"/>
              </a:buClr>
              <a:buSzPts val="1200"/>
              <a:buFont typeface="Times New Roman"/>
              <a:buChar char="❖"/>
            </a:pPr>
            <a:r>
              <a:rPr lang="en-GB" sz="1200">
                <a:solidFill>
                  <a:srgbClr val="FFFFFF"/>
                </a:solidFill>
                <a:latin typeface="Times New Roman"/>
                <a:ea typeface="Times New Roman"/>
                <a:cs typeface="Times New Roman"/>
                <a:sym typeface="Times New Roman"/>
              </a:rPr>
              <a:t>Our marketing campaigns have seen fluctuations in key metrics, indicating the need for continuous monitoring and optimization.</a:t>
            </a:r>
            <a:endParaRPr sz="1200">
              <a:solidFill>
                <a:srgbClr val="FFFFFF"/>
              </a:solidFill>
              <a:latin typeface="Times New Roman"/>
              <a:ea typeface="Times New Roman"/>
              <a:cs typeface="Times New Roman"/>
              <a:sym typeface="Times New Roman"/>
            </a:endParaRPr>
          </a:p>
          <a:p>
            <a:pPr marL="457200" lvl="0" indent="0" algn="just" rtl="0">
              <a:lnSpc>
                <a:spcPct val="100000"/>
              </a:lnSpc>
              <a:spcBef>
                <a:spcPts val="0"/>
              </a:spcBef>
              <a:spcAft>
                <a:spcPts val="0"/>
              </a:spcAft>
              <a:buNone/>
            </a:pPr>
            <a:endParaRPr sz="1200">
              <a:solidFill>
                <a:srgbClr val="FFFFFF"/>
              </a:solidFill>
              <a:latin typeface="Times New Roman"/>
              <a:ea typeface="Times New Roman"/>
              <a:cs typeface="Times New Roman"/>
              <a:sym typeface="Times New Roman"/>
            </a:endParaRPr>
          </a:p>
          <a:p>
            <a:pPr marL="457200" lvl="0" indent="-304800" algn="just" rtl="0">
              <a:lnSpc>
                <a:spcPct val="100000"/>
              </a:lnSpc>
              <a:spcBef>
                <a:spcPts val="0"/>
              </a:spcBef>
              <a:spcAft>
                <a:spcPts val="0"/>
              </a:spcAft>
              <a:buClr>
                <a:srgbClr val="FFFFFF"/>
              </a:buClr>
              <a:buSzPts val="1200"/>
              <a:buFont typeface="Times New Roman"/>
              <a:buChar char="❖"/>
            </a:pPr>
            <a:r>
              <a:rPr lang="en-GB" sz="1200">
                <a:solidFill>
                  <a:srgbClr val="FFFFFF"/>
                </a:solidFill>
                <a:latin typeface="Times New Roman"/>
                <a:ea typeface="Times New Roman"/>
                <a:cs typeface="Times New Roman"/>
                <a:sym typeface="Times New Roman"/>
              </a:rPr>
              <a:t>The 'Cost($)' and 'Payment($)' metrics have been analyzed, providing a clear understanding of our investment and returns.</a:t>
            </a:r>
            <a:endParaRPr sz="1200">
              <a:solidFill>
                <a:srgbClr val="FFFFFF"/>
              </a:solidFill>
              <a:latin typeface="Times New Roman"/>
              <a:ea typeface="Times New Roman"/>
              <a:cs typeface="Times New Roman"/>
              <a:sym typeface="Times New Roman"/>
            </a:endParaRPr>
          </a:p>
          <a:p>
            <a:pPr marL="457200" lvl="0" indent="0" algn="just" rtl="0">
              <a:lnSpc>
                <a:spcPct val="100000"/>
              </a:lnSpc>
              <a:spcBef>
                <a:spcPts val="0"/>
              </a:spcBef>
              <a:spcAft>
                <a:spcPts val="0"/>
              </a:spcAft>
              <a:buNone/>
            </a:pPr>
            <a:endParaRPr sz="1200">
              <a:solidFill>
                <a:srgbClr val="FFFFFF"/>
              </a:solidFill>
              <a:latin typeface="Times New Roman"/>
              <a:ea typeface="Times New Roman"/>
              <a:cs typeface="Times New Roman"/>
              <a:sym typeface="Times New Roman"/>
            </a:endParaRPr>
          </a:p>
          <a:p>
            <a:pPr marL="457200" lvl="0" indent="-304800" algn="just" rtl="0">
              <a:lnSpc>
                <a:spcPct val="100000"/>
              </a:lnSpc>
              <a:spcBef>
                <a:spcPts val="0"/>
              </a:spcBef>
              <a:spcAft>
                <a:spcPts val="0"/>
              </a:spcAft>
              <a:buClr>
                <a:srgbClr val="FFFFFF"/>
              </a:buClr>
              <a:buSzPts val="1200"/>
              <a:buFont typeface="Times New Roman"/>
              <a:buChar char="❖"/>
            </a:pPr>
            <a:r>
              <a:rPr lang="en-GB" sz="1200">
                <a:solidFill>
                  <a:srgbClr val="FFFFFF"/>
                </a:solidFill>
                <a:latin typeface="Times New Roman"/>
                <a:ea typeface="Times New Roman"/>
                <a:cs typeface="Times New Roman"/>
                <a:sym typeface="Times New Roman"/>
              </a:rPr>
              <a:t>Clicks and impressions have shown trends aligned with our promotional activities, indicating effective reach and engagement.</a:t>
            </a:r>
            <a:endParaRPr sz="1200">
              <a:solidFill>
                <a:srgbClr val="FFFFFF"/>
              </a:solidFill>
              <a:latin typeface="Times New Roman"/>
              <a:ea typeface="Times New Roman"/>
              <a:cs typeface="Times New Roman"/>
              <a:sym typeface="Times New Roman"/>
            </a:endParaRPr>
          </a:p>
          <a:p>
            <a:pPr marL="457200" lvl="0" indent="0" algn="just" rtl="0">
              <a:lnSpc>
                <a:spcPct val="100000"/>
              </a:lnSpc>
              <a:spcBef>
                <a:spcPts val="0"/>
              </a:spcBef>
              <a:spcAft>
                <a:spcPts val="0"/>
              </a:spcAft>
              <a:buNone/>
            </a:pPr>
            <a:endParaRPr sz="1200">
              <a:solidFill>
                <a:srgbClr val="FFFFFF"/>
              </a:solidFill>
              <a:latin typeface="Times New Roman"/>
              <a:ea typeface="Times New Roman"/>
              <a:cs typeface="Times New Roman"/>
              <a:sym typeface="Times New Roman"/>
            </a:endParaRPr>
          </a:p>
          <a:p>
            <a:pPr marL="457200" lvl="0" indent="-304800" algn="just" rtl="0">
              <a:lnSpc>
                <a:spcPct val="100000"/>
              </a:lnSpc>
              <a:spcBef>
                <a:spcPts val="0"/>
              </a:spcBef>
              <a:spcAft>
                <a:spcPts val="0"/>
              </a:spcAft>
              <a:buClr>
                <a:srgbClr val="FFFFFF"/>
              </a:buClr>
              <a:buSzPts val="1200"/>
              <a:buFont typeface="Times New Roman"/>
              <a:buChar char="❖"/>
            </a:pPr>
            <a:r>
              <a:rPr lang="en-GB" sz="1200">
                <a:solidFill>
                  <a:srgbClr val="FFFFFF"/>
                </a:solidFill>
                <a:latin typeface="Times New Roman"/>
                <a:ea typeface="Times New Roman"/>
                <a:cs typeface="Times New Roman"/>
                <a:sym typeface="Times New Roman"/>
              </a:rPr>
              <a:t>Lead generation and prospect counts reveal promising opportunities for customer acquisition and conversion.</a:t>
            </a:r>
            <a:endParaRPr sz="1200">
              <a:solidFill>
                <a:srgbClr val="FFFFFF"/>
              </a:solidFill>
              <a:latin typeface="Times New Roman"/>
              <a:ea typeface="Times New Roman"/>
              <a:cs typeface="Times New Roman"/>
              <a:sym typeface="Times New Roman"/>
            </a:endParaRPr>
          </a:p>
          <a:p>
            <a:pPr marL="457200" lvl="0" indent="0" algn="just" rtl="0">
              <a:lnSpc>
                <a:spcPct val="100000"/>
              </a:lnSpc>
              <a:spcBef>
                <a:spcPts val="0"/>
              </a:spcBef>
              <a:spcAft>
                <a:spcPts val="0"/>
              </a:spcAft>
              <a:buNone/>
            </a:pPr>
            <a:endParaRPr sz="1200">
              <a:solidFill>
                <a:srgbClr val="FFFFFF"/>
              </a:solidFill>
              <a:latin typeface="Times New Roman"/>
              <a:ea typeface="Times New Roman"/>
              <a:cs typeface="Times New Roman"/>
              <a:sym typeface="Times New Roman"/>
            </a:endParaRPr>
          </a:p>
          <a:p>
            <a:pPr marL="457200" lvl="0" indent="-304800" algn="just" rtl="0">
              <a:lnSpc>
                <a:spcPct val="100000"/>
              </a:lnSpc>
              <a:spcBef>
                <a:spcPts val="0"/>
              </a:spcBef>
              <a:spcAft>
                <a:spcPts val="0"/>
              </a:spcAft>
              <a:buClr>
                <a:srgbClr val="FFFFFF"/>
              </a:buClr>
              <a:buSzPts val="1200"/>
              <a:buFont typeface="Times New Roman"/>
              <a:buChar char="❖"/>
            </a:pPr>
            <a:r>
              <a:rPr lang="en-GB" sz="1200">
                <a:solidFill>
                  <a:srgbClr val="FFFFFF"/>
                </a:solidFill>
                <a:latin typeface="Times New Roman"/>
                <a:ea typeface="Times New Roman"/>
                <a:cs typeface="Times New Roman"/>
                <a:sym typeface="Times New Roman"/>
              </a:rPr>
              <a:t>The 'Returns_Percentage' metric has been crucial in assessing the profitability of our campaigns, guiding resource allocation.</a:t>
            </a:r>
            <a:endParaRPr sz="1200">
              <a:solidFill>
                <a:srgbClr val="FFFFFF"/>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9"/>
          <p:cNvSpPr txBox="1">
            <a:spLocks noGrp="1"/>
          </p:cNvSpPr>
          <p:nvPr>
            <p:ph type="title"/>
          </p:nvPr>
        </p:nvSpPr>
        <p:spPr>
          <a:xfrm>
            <a:off x="729450" y="1367864"/>
            <a:ext cx="7688400" cy="53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latin typeface="Times New Roman"/>
                <a:ea typeface="Times New Roman"/>
                <a:cs typeface="Times New Roman"/>
                <a:sym typeface="Times New Roman"/>
              </a:rPr>
              <a:t>Contact Information</a:t>
            </a:r>
            <a:endParaRPr sz="1000">
              <a:latin typeface="Times New Roman"/>
              <a:ea typeface="Times New Roman"/>
              <a:cs typeface="Times New Roman"/>
              <a:sym typeface="Times New Roman"/>
            </a:endParaRPr>
          </a:p>
        </p:txBody>
      </p:sp>
      <p:sp>
        <p:nvSpPr>
          <p:cNvPr id="264" name="Google Shape;264;p29"/>
          <p:cNvSpPr txBox="1"/>
          <p:nvPr/>
        </p:nvSpPr>
        <p:spPr>
          <a:xfrm>
            <a:off x="1311950" y="2206850"/>
            <a:ext cx="4274700" cy="1494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sz="1600" b="1">
                <a:latin typeface="Times New Roman"/>
                <a:ea typeface="Times New Roman"/>
                <a:cs typeface="Times New Roman"/>
                <a:sym typeface="Times New Roman"/>
              </a:rPr>
              <a:t>Sravan Kumar Dabbi</a:t>
            </a:r>
            <a:endParaRPr sz="1600" b="1">
              <a:latin typeface="Times New Roman"/>
              <a:ea typeface="Times New Roman"/>
              <a:cs typeface="Times New Roman"/>
              <a:sym typeface="Times New Roman"/>
            </a:endParaRPr>
          </a:p>
          <a:p>
            <a:pPr marL="0" lvl="0" indent="0" algn="l" rtl="0">
              <a:lnSpc>
                <a:spcPct val="150000"/>
              </a:lnSpc>
              <a:spcBef>
                <a:spcPts val="0"/>
              </a:spcBef>
              <a:spcAft>
                <a:spcPts val="0"/>
              </a:spcAft>
              <a:buNone/>
            </a:pPr>
            <a:r>
              <a:rPr lang="en-GB">
                <a:latin typeface="Times New Roman"/>
                <a:ea typeface="Times New Roman"/>
                <a:cs typeface="Times New Roman"/>
                <a:sym typeface="Times New Roman"/>
              </a:rPr>
              <a:t>Bachelor of Technology(B.Tech) (CSE)</a:t>
            </a:r>
            <a:endParaRPr>
              <a:latin typeface="Times New Roman"/>
              <a:ea typeface="Times New Roman"/>
              <a:cs typeface="Times New Roman"/>
              <a:sym typeface="Times New Roman"/>
            </a:endParaRPr>
          </a:p>
          <a:p>
            <a:pPr marL="0" lvl="0" indent="0" algn="l" rtl="0">
              <a:lnSpc>
                <a:spcPct val="150000"/>
              </a:lnSpc>
              <a:spcBef>
                <a:spcPts val="0"/>
              </a:spcBef>
              <a:spcAft>
                <a:spcPts val="0"/>
              </a:spcAft>
              <a:buNone/>
            </a:pPr>
            <a:r>
              <a:rPr lang="en-GB" u="sng">
                <a:solidFill>
                  <a:schemeClr val="hlink"/>
                </a:solidFill>
                <a:latin typeface="Lato"/>
                <a:ea typeface="Lato"/>
                <a:cs typeface="Lato"/>
                <a:sym typeface="Lato"/>
                <a:hlinkClick r:id="rId3"/>
              </a:rPr>
              <a:t>sravankumardabbi001@gmail.com</a:t>
            </a:r>
            <a:endParaRPr>
              <a:latin typeface="Lato"/>
              <a:ea typeface="Lato"/>
              <a:cs typeface="Lato"/>
              <a:sym typeface="Lato"/>
            </a:endParaRPr>
          </a:p>
          <a:p>
            <a:pPr marL="0" lvl="0" indent="0" algn="l" rtl="0">
              <a:lnSpc>
                <a:spcPct val="150000"/>
              </a:lnSpc>
              <a:spcBef>
                <a:spcPts val="0"/>
              </a:spcBef>
              <a:spcAft>
                <a:spcPts val="0"/>
              </a:spcAft>
              <a:buNone/>
            </a:pPr>
            <a:r>
              <a:rPr lang="en-GB">
                <a:latin typeface="Lato"/>
                <a:ea typeface="Lato"/>
                <a:cs typeface="Lato"/>
                <a:sym typeface="Lato"/>
              </a:rPr>
              <a:t>+91 9390529288</a:t>
            </a:r>
            <a:endParaRPr>
              <a:latin typeface="Lato"/>
              <a:ea typeface="Lato"/>
              <a:cs typeface="Lato"/>
              <a:sym typeface="Lato"/>
            </a:endParaRPr>
          </a:p>
        </p:txBody>
      </p:sp>
      <p:sp>
        <p:nvSpPr>
          <p:cNvPr id="265" name="Google Shape;265;p29"/>
          <p:cNvSpPr txBox="1"/>
          <p:nvPr/>
        </p:nvSpPr>
        <p:spPr>
          <a:xfrm>
            <a:off x="521300" y="3857650"/>
            <a:ext cx="8236500" cy="59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Lato"/>
                <a:ea typeface="Lato"/>
                <a:cs typeface="Lato"/>
                <a:sym typeface="Lato"/>
              </a:rPr>
              <a:t>For more information click the link here  </a:t>
            </a:r>
            <a:endParaRPr>
              <a:latin typeface="Lato"/>
              <a:ea typeface="Lato"/>
              <a:cs typeface="Lato"/>
              <a:sym typeface="Lato"/>
            </a:endParaRPr>
          </a:p>
          <a:p>
            <a:pPr marL="0" lvl="0" indent="0" algn="l" rtl="0">
              <a:spcBef>
                <a:spcPts val="0"/>
              </a:spcBef>
              <a:spcAft>
                <a:spcPts val="0"/>
              </a:spcAft>
              <a:buNone/>
            </a:pPr>
            <a:r>
              <a:rPr lang="en-GB" u="sng">
                <a:solidFill>
                  <a:schemeClr val="hlink"/>
                </a:solidFill>
                <a:latin typeface="Lato"/>
                <a:ea typeface="Lato"/>
                <a:cs typeface="Lato"/>
                <a:sym typeface="Lato"/>
                <a:hlinkClick r:id="rId4"/>
              </a:rPr>
              <a:t>https://drive.google.com/drive/folders/1Bs4SMVCfbOgMf7NJUR-hP-g--N2_MOLv?usp=drive_link</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0"/>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latin typeface="Times New Roman"/>
                <a:ea typeface="Times New Roman"/>
                <a:cs typeface="Times New Roman"/>
                <a:sym typeface="Times New Roman"/>
              </a:rPr>
              <a:t>Info</a:t>
            </a:r>
            <a:endParaRPr sz="800">
              <a:latin typeface="Times New Roman"/>
              <a:ea typeface="Times New Roman"/>
              <a:cs typeface="Times New Roman"/>
              <a:sym typeface="Times New Roman"/>
            </a:endParaRPr>
          </a:p>
        </p:txBody>
      </p:sp>
      <p:sp>
        <p:nvSpPr>
          <p:cNvPr id="271" name="Google Shape;271;p30"/>
          <p:cNvSpPr txBox="1"/>
          <p:nvPr/>
        </p:nvSpPr>
        <p:spPr>
          <a:xfrm>
            <a:off x="460540" y="3462416"/>
            <a:ext cx="871200" cy="371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GitHUB</a:t>
            </a:r>
            <a:endParaRPr b="1">
              <a:latin typeface="Lato"/>
              <a:ea typeface="Lato"/>
              <a:cs typeface="Lato"/>
              <a:sym typeface="Lato"/>
            </a:endParaRPr>
          </a:p>
        </p:txBody>
      </p:sp>
      <p:sp>
        <p:nvSpPr>
          <p:cNvPr id="272" name="Google Shape;272;p30"/>
          <p:cNvSpPr txBox="1">
            <a:spLocks noGrp="1"/>
          </p:cNvSpPr>
          <p:nvPr>
            <p:ph type="body" idx="4294967295"/>
          </p:nvPr>
        </p:nvSpPr>
        <p:spPr>
          <a:xfrm>
            <a:off x="351720" y="2406850"/>
            <a:ext cx="4246403"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1100" u="sng" dirty="0">
                <a:solidFill>
                  <a:schemeClr val="hlink"/>
                </a:solidFill>
                <a:hlinkClick r:id="rId3"/>
              </a:rPr>
              <a:t>https://github.com/Sravankumardabbi001/Omnify_Assignment</a:t>
            </a:r>
            <a:endParaRPr sz="1100" dirty="0">
              <a:solidFill>
                <a:schemeClr val="dk2"/>
              </a:solidFill>
            </a:endParaRPr>
          </a:p>
        </p:txBody>
      </p:sp>
      <p:sp>
        <p:nvSpPr>
          <p:cNvPr id="273" name="Google Shape;273;p30"/>
          <p:cNvSpPr txBox="1"/>
          <p:nvPr/>
        </p:nvSpPr>
        <p:spPr>
          <a:xfrm>
            <a:off x="3178450" y="2881275"/>
            <a:ext cx="11259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Linkedin</a:t>
            </a:r>
            <a:endParaRPr b="1">
              <a:latin typeface="Lato"/>
              <a:ea typeface="Lato"/>
              <a:cs typeface="Lato"/>
              <a:sym typeface="Lato"/>
            </a:endParaRPr>
          </a:p>
        </p:txBody>
      </p:sp>
      <p:sp>
        <p:nvSpPr>
          <p:cNvPr id="274" name="Google Shape;274;p30"/>
          <p:cNvSpPr txBox="1">
            <a:spLocks noGrp="1"/>
          </p:cNvSpPr>
          <p:nvPr>
            <p:ph type="body" idx="4294967295"/>
          </p:nvPr>
        </p:nvSpPr>
        <p:spPr>
          <a:xfrm>
            <a:off x="2458800" y="3751400"/>
            <a:ext cx="30147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1000" u="sng">
                <a:solidFill>
                  <a:schemeClr val="hlink"/>
                </a:solidFill>
                <a:hlinkClick r:id="rId4"/>
              </a:rPr>
              <a:t>https://www.linkedin.com/in/dabbisravankumar/</a:t>
            </a:r>
            <a:endParaRPr sz="1000"/>
          </a:p>
        </p:txBody>
      </p:sp>
      <p:sp>
        <p:nvSpPr>
          <p:cNvPr id="275" name="Google Shape;275;p30"/>
          <p:cNvSpPr txBox="1"/>
          <p:nvPr/>
        </p:nvSpPr>
        <p:spPr>
          <a:xfrm>
            <a:off x="5811388" y="3514666"/>
            <a:ext cx="6927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Phone</a:t>
            </a:r>
            <a:endParaRPr b="1">
              <a:latin typeface="Lato"/>
              <a:ea typeface="Lato"/>
              <a:cs typeface="Lato"/>
              <a:sym typeface="Lato"/>
            </a:endParaRPr>
          </a:p>
        </p:txBody>
      </p:sp>
      <p:sp>
        <p:nvSpPr>
          <p:cNvPr id="276" name="Google Shape;276;p30"/>
          <p:cNvSpPr txBox="1">
            <a:spLocks noGrp="1"/>
          </p:cNvSpPr>
          <p:nvPr>
            <p:ph type="body" idx="4294967295"/>
          </p:nvPr>
        </p:nvSpPr>
        <p:spPr>
          <a:xfrm>
            <a:off x="5410884" y="2640750"/>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1400" b="1">
                <a:solidFill>
                  <a:schemeClr val="dk2"/>
                </a:solidFill>
                <a:latin typeface="Times New Roman"/>
                <a:ea typeface="Times New Roman"/>
                <a:cs typeface="Times New Roman"/>
                <a:sym typeface="Times New Roman"/>
              </a:rPr>
              <a:t>+91 9390529288</a:t>
            </a:r>
            <a:endParaRPr sz="1400" b="1">
              <a:solidFill>
                <a:schemeClr val="dk2"/>
              </a:solidFill>
              <a:latin typeface="Times New Roman"/>
              <a:ea typeface="Times New Roman"/>
              <a:cs typeface="Times New Roman"/>
              <a:sym typeface="Times New Roman"/>
            </a:endParaRPr>
          </a:p>
        </p:txBody>
      </p:sp>
      <p:sp>
        <p:nvSpPr>
          <p:cNvPr id="277" name="Google Shape;277;p30"/>
          <p:cNvSpPr txBox="1"/>
          <p:nvPr/>
        </p:nvSpPr>
        <p:spPr>
          <a:xfrm>
            <a:off x="4871274" y="2957350"/>
            <a:ext cx="745800" cy="371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endParaRPr b="1">
              <a:latin typeface="Lato"/>
              <a:ea typeface="Lato"/>
              <a:cs typeface="Lato"/>
              <a:sym typeface="Lato"/>
            </a:endParaRPr>
          </a:p>
        </p:txBody>
      </p:sp>
      <p:pic>
        <p:nvPicPr>
          <p:cNvPr id="278" name="Google Shape;278;p30" descr="shutterstock_429987889_edited.jpg"/>
          <p:cNvPicPr preferRelativeResize="0"/>
          <p:nvPr/>
        </p:nvPicPr>
        <p:blipFill rotWithShape="1">
          <a:blip r:embed="rId5">
            <a:alphaModFix/>
          </a:blip>
          <a:srcRect t="91660" b="6621"/>
          <a:stretch/>
        </p:blipFill>
        <p:spPr>
          <a:xfrm>
            <a:off x="885125" y="3339575"/>
            <a:ext cx="8265375" cy="132431"/>
          </a:xfrm>
          <a:prstGeom prst="rect">
            <a:avLst/>
          </a:prstGeom>
          <a:noFill/>
          <a:ln>
            <a:noFill/>
          </a:ln>
        </p:spPr>
      </p:pic>
      <p:grpSp>
        <p:nvGrpSpPr>
          <p:cNvPr id="279" name="Google Shape;279;p30"/>
          <p:cNvGrpSpPr/>
          <p:nvPr/>
        </p:nvGrpSpPr>
        <p:grpSpPr>
          <a:xfrm>
            <a:off x="845575" y="3060165"/>
            <a:ext cx="92400" cy="411825"/>
            <a:chOff x="845575" y="2563700"/>
            <a:chExt cx="92400" cy="411825"/>
          </a:xfrm>
        </p:grpSpPr>
        <p:cxnSp>
          <p:nvCxnSpPr>
            <p:cNvPr id="280" name="Google Shape;280;p30"/>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281" name="Google Shape;281;p30"/>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30"/>
          <p:cNvGrpSpPr/>
          <p:nvPr/>
        </p:nvGrpSpPr>
        <p:grpSpPr>
          <a:xfrm rot="10800000">
            <a:off x="3695200" y="3252667"/>
            <a:ext cx="92400" cy="411825"/>
            <a:chOff x="2070100" y="2563700"/>
            <a:chExt cx="92400" cy="411825"/>
          </a:xfrm>
        </p:grpSpPr>
        <p:cxnSp>
          <p:nvCxnSpPr>
            <p:cNvPr id="283" name="Google Shape;283;p30"/>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284" name="Google Shape;284;p30"/>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30"/>
          <p:cNvGrpSpPr/>
          <p:nvPr/>
        </p:nvGrpSpPr>
        <p:grpSpPr>
          <a:xfrm>
            <a:off x="6023525" y="3060176"/>
            <a:ext cx="92400" cy="411825"/>
            <a:chOff x="845575" y="2563700"/>
            <a:chExt cx="92400" cy="411825"/>
          </a:xfrm>
        </p:grpSpPr>
        <p:cxnSp>
          <p:nvCxnSpPr>
            <p:cNvPr id="286" name="Google Shape;286;p30"/>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287" name="Google Shape;287;p30"/>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1"/>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latin typeface="Times New Roman"/>
                <a:ea typeface="Times New Roman"/>
                <a:cs typeface="Times New Roman"/>
                <a:sym typeface="Times New Roman"/>
              </a:rPr>
              <a:t>Thank you.</a:t>
            </a:r>
            <a:endParaRPr>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Times New Roman"/>
                <a:ea typeface="Times New Roman"/>
                <a:cs typeface="Times New Roman"/>
                <a:sym typeface="Times New Roman"/>
              </a:rPr>
              <a:t>TOPIC</a:t>
            </a:r>
            <a:endParaRPr>
              <a:latin typeface="Times New Roman"/>
              <a:ea typeface="Times New Roman"/>
              <a:cs typeface="Times New Roman"/>
              <a:sym typeface="Times New Roman"/>
            </a:endParaRPr>
          </a:p>
        </p:txBody>
      </p:sp>
      <p:sp>
        <p:nvSpPr>
          <p:cNvPr id="183" name="Google Shape;183;p19"/>
          <p:cNvSpPr txBox="1"/>
          <p:nvPr/>
        </p:nvSpPr>
        <p:spPr>
          <a:xfrm>
            <a:off x="1293838" y="23032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3" action="ppaction://hlinksldjump">
                  <a:extLst>
                    <a:ext uri="{A12FA001-AC4F-418D-AE19-62706E023703}">
                      <ahyp:hlinkClr xmlns:ahyp="http://schemas.microsoft.com/office/drawing/2018/hyperlinkcolor" val="tx"/>
                    </a:ext>
                  </a:extLst>
                </a:hlinkClick>
              </a:rPr>
              <a:t>Overview</a:t>
            </a:r>
            <a:endParaRPr sz="1300">
              <a:solidFill>
                <a:srgbClr val="FFFFFF"/>
              </a:solidFill>
              <a:latin typeface="Raleway"/>
              <a:ea typeface="Raleway"/>
              <a:cs typeface="Raleway"/>
              <a:sym typeface="Raleway"/>
            </a:endParaRPr>
          </a:p>
        </p:txBody>
      </p:sp>
      <p:sp>
        <p:nvSpPr>
          <p:cNvPr id="184" name="Google Shape;184;p19"/>
          <p:cNvSpPr txBox="1"/>
          <p:nvPr/>
        </p:nvSpPr>
        <p:spPr>
          <a:xfrm>
            <a:off x="1293838" y="27049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Most Profitable</a:t>
            </a:r>
            <a:endParaRPr sz="1300">
              <a:solidFill>
                <a:srgbClr val="FFFFFF"/>
              </a:solidFill>
              <a:latin typeface="Raleway"/>
              <a:ea typeface="Raleway"/>
              <a:cs typeface="Raleway"/>
              <a:sym typeface="Raleway"/>
            </a:endParaRPr>
          </a:p>
        </p:txBody>
      </p:sp>
      <p:sp>
        <p:nvSpPr>
          <p:cNvPr id="185" name="Google Shape;185;p19"/>
          <p:cNvSpPr txBox="1"/>
          <p:nvPr/>
        </p:nvSpPr>
        <p:spPr>
          <a:xfrm>
            <a:off x="1293838" y="31066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ROI Analysis</a:t>
            </a:r>
            <a:endParaRPr sz="1300">
              <a:solidFill>
                <a:srgbClr val="FFFFFF"/>
              </a:solidFill>
              <a:latin typeface="Raleway"/>
              <a:ea typeface="Raleway"/>
              <a:cs typeface="Raleway"/>
              <a:sym typeface="Raleway"/>
            </a:endParaRPr>
          </a:p>
        </p:txBody>
      </p:sp>
      <p:sp>
        <p:nvSpPr>
          <p:cNvPr id="186" name="Google Shape;186;p19"/>
          <p:cNvSpPr txBox="1"/>
          <p:nvPr/>
        </p:nvSpPr>
        <p:spPr>
          <a:xfrm>
            <a:off x="1293838" y="35083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solidFill>
                <a:srgbClr val="FFFFFF"/>
              </a:solidFill>
              <a:latin typeface="Raleway"/>
              <a:ea typeface="Raleway"/>
              <a:cs typeface="Raleway"/>
              <a:sym typeface="Raleway"/>
            </a:endParaRPr>
          </a:p>
        </p:txBody>
      </p:sp>
      <p:sp>
        <p:nvSpPr>
          <p:cNvPr id="187" name="Google Shape;187;p19"/>
          <p:cNvSpPr txBox="1"/>
          <p:nvPr/>
        </p:nvSpPr>
        <p:spPr>
          <a:xfrm>
            <a:off x="3448432" y="23032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Introduction</a:t>
            </a:r>
            <a:endParaRPr sz="1300">
              <a:solidFill>
                <a:srgbClr val="FFFFFF"/>
              </a:solidFill>
              <a:latin typeface="Raleway"/>
              <a:ea typeface="Raleway"/>
              <a:cs typeface="Raleway"/>
              <a:sym typeface="Raleway"/>
            </a:endParaRPr>
          </a:p>
        </p:txBody>
      </p:sp>
      <p:sp>
        <p:nvSpPr>
          <p:cNvPr id="188" name="Google Shape;188;p19"/>
          <p:cNvSpPr txBox="1"/>
          <p:nvPr/>
        </p:nvSpPr>
        <p:spPr>
          <a:xfrm>
            <a:off x="3448424" y="2704925"/>
            <a:ext cx="18336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Category/Keyword</a:t>
            </a:r>
            <a:endParaRPr sz="1300">
              <a:solidFill>
                <a:srgbClr val="FFFFFF"/>
              </a:solidFill>
              <a:latin typeface="Raleway"/>
              <a:ea typeface="Raleway"/>
              <a:cs typeface="Raleway"/>
              <a:sym typeface="Raleway"/>
            </a:endParaRPr>
          </a:p>
        </p:txBody>
      </p:sp>
      <p:sp>
        <p:nvSpPr>
          <p:cNvPr id="189" name="Google Shape;189;p19"/>
          <p:cNvSpPr txBox="1"/>
          <p:nvPr/>
        </p:nvSpPr>
        <p:spPr>
          <a:xfrm>
            <a:off x="3448432" y="31066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Conclusion</a:t>
            </a:r>
            <a:endParaRPr sz="1300">
              <a:solidFill>
                <a:srgbClr val="FFFFFF"/>
              </a:solidFill>
              <a:latin typeface="Raleway"/>
              <a:ea typeface="Raleway"/>
              <a:cs typeface="Raleway"/>
              <a:sym typeface="Raleway"/>
            </a:endParaRPr>
          </a:p>
        </p:txBody>
      </p:sp>
      <p:sp>
        <p:nvSpPr>
          <p:cNvPr id="190" name="Google Shape;190;p19"/>
          <p:cNvSpPr txBox="1"/>
          <p:nvPr/>
        </p:nvSpPr>
        <p:spPr>
          <a:xfrm>
            <a:off x="3448432" y="35083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solidFill>
                <a:srgbClr val="FFFFFF"/>
              </a:solidFill>
              <a:latin typeface="Raleway"/>
              <a:ea typeface="Raleway"/>
              <a:cs typeface="Raleway"/>
              <a:sym typeface="Raleway"/>
            </a:endParaRPr>
          </a:p>
        </p:txBody>
      </p:sp>
      <p:sp>
        <p:nvSpPr>
          <p:cNvPr id="191" name="Google Shape;191;p19"/>
          <p:cNvSpPr txBox="1"/>
          <p:nvPr/>
        </p:nvSpPr>
        <p:spPr>
          <a:xfrm>
            <a:off x="5611135" y="23032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Key Metrics</a:t>
            </a:r>
            <a:endParaRPr sz="1300">
              <a:solidFill>
                <a:srgbClr val="FFFFFF"/>
              </a:solidFill>
              <a:latin typeface="Raleway"/>
              <a:ea typeface="Raleway"/>
              <a:cs typeface="Raleway"/>
              <a:sym typeface="Raleway"/>
            </a:endParaRPr>
          </a:p>
        </p:txBody>
      </p:sp>
      <p:sp>
        <p:nvSpPr>
          <p:cNvPr id="192" name="Google Shape;192;p19"/>
          <p:cNvSpPr txBox="1"/>
          <p:nvPr/>
        </p:nvSpPr>
        <p:spPr>
          <a:xfrm>
            <a:off x="5611120" y="2704925"/>
            <a:ext cx="18336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Impact of Geography</a:t>
            </a:r>
            <a:endParaRPr sz="1300">
              <a:solidFill>
                <a:srgbClr val="FFFFFF"/>
              </a:solidFill>
              <a:latin typeface="Raleway"/>
              <a:ea typeface="Raleway"/>
              <a:cs typeface="Raleway"/>
              <a:sym typeface="Raleway"/>
            </a:endParaRPr>
          </a:p>
        </p:txBody>
      </p:sp>
      <p:sp>
        <p:nvSpPr>
          <p:cNvPr id="193" name="Google Shape;193;p19"/>
          <p:cNvSpPr txBox="1"/>
          <p:nvPr/>
        </p:nvSpPr>
        <p:spPr>
          <a:xfrm>
            <a:off x="5611118" y="3106625"/>
            <a:ext cx="21129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Contact Information</a:t>
            </a:r>
            <a:endParaRPr sz="1300">
              <a:solidFill>
                <a:srgbClr val="FFFFFF"/>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356400" y="12578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Times New Roman"/>
                <a:ea typeface="Times New Roman"/>
                <a:cs typeface="Times New Roman"/>
                <a:sym typeface="Times New Roman"/>
              </a:rPr>
              <a:t>Overview</a:t>
            </a:r>
            <a:endParaRPr>
              <a:latin typeface="Times New Roman"/>
              <a:ea typeface="Times New Roman"/>
              <a:cs typeface="Times New Roman"/>
              <a:sym typeface="Times New Roman"/>
            </a:endParaRPr>
          </a:p>
        </p:txBody>
      </p:sp>
      <p:sp>
        <p:nvSpPr>
          <p:cNvPr id="199" name="Google Shape;199;p20"/>
          <p:cNvSpPr txBox="1">
            <a:spLocks noGrp="1"/>
          </p:cNvSpPr>
          <p:nvPr>
            <p:ph type="body" idx="1"/>
          </p:nvPr>
        </p:nvSpPr>
        <p:spPr>
          <a:xfrm>
            <a:off x="1098900" y="1850625"/>
            <a:ext cx="6946200" cy="2757300"/>
          </a:xfrm>
          <a:prstGeom prst="rect">
            <a:avLst/>
          </a:prstGeom>
        </p:spPr>
        <p:txBody>
          <a:bodyPr spcFirstLastPara="1" wrap="square" lIns="91425" tIns="91425" rIns="91425" bIns="91425" anchor="ctr" anchorCtr="0">
            <a:noAutofit/>
          </a:bodyPr>
          <a:lstStyle/>
          <a:p>
            <a:pPr marL="0" lvl="0" indent="0" algn="just" rtl="0">
              <a:lnSpc>
                <a:spcPct val="100000"/>
              </a:lnSpc>
              <a:spcBef>
                <a:spcPts val="1200"/>
              </a:spcBef>
              <a:spcAft>
                <a:spcPts val="0"/>
              </a:spcAft>
              <a:buNone/>
            </a:pPr>
            <a:r>
              <a:rPr lang="en-GB" sz="1400" b="1">
                <a:solidFill>
                  <a:srgbClr val="000000"/>
                </a:solidFill>
                <a:latin typeface="Times New Roman"/>
                <a:ea typeface="Times New Roman"/>
                <a:cs typeface="Times New Roman"/>
                <a:sym typeface="Times New Roman"/>
              </a:rPr>
              <a:t>Project Overview</a:t>
            </a:r>
            <a:r>
              <a:rPr lang="en-GB" sz="900" b="1">
                <a:solidFill>
                  <a:srgbClr val="000000"/>
                </a:solidFill>
                <a:latin typeface="Times New Roman"/>
                <a:ea typeface="Times New Roman"/>
                <a:cs typeface="Times New Roman"/>
                <a:sym typeface="Times New Roman"/>
              </a:rPr>
              <a:t>:</a:t>
            </a:r>
            <a:r>
              <a:rPr lang="en-GB" sz="400">
                <a:solidFill>
                  <a:srgbClr val="000000"/>
                </a:solidFill>
                <a:latin typeface="Times New Roman"/>
                <a:ea typeface="Times New Roman"/>
                <a:cs typeface="Times New Roman"/>
                <a:sym typeface="Times New Roman"/>
              </a:rPr>
              <a:t> </a:t>
            </a:r>
            <a:r>
              <a:rPr lang="en-GB" sz="1100">
                <a:solidFill>
                  <a:srgbClr val="000000"/>
                </a:solidFill>
                <a:latin typeface="Times New Roman"/>
                <a:ea typeface="Times New Roman"/>
                <a:cs typeface="Times New Roman"/>
                <a:sym typeface="Times New Roman"/>
              </a:rPr>
              <a:t>This presentation provides an in-depth analysis of our recent marketing campaigns to gain insights into their performance and effectiveness.</a:t>
            </a:r>
            <a:endParaRPr sz="1100">
              <a:solidFill>
                <a:srgbClr val="000000"/>
              </a:solidFill>
              <a:latin typeface="Times New Roman"/>
              <a:ea typeface="Times New Roman"/>
              <a:cs typeface="Times New Roman"/>
              <a:sym typeface="Times New Roman"/>
            </a:endParaRPr>
          </a:p>
          <a:p>
            <a:pPr marL="0" lvl="0" indent="0" algn="l" rtl="0">
              <a:lnSpc>
                <a:spcPct val="100000"/>
              </a:lnSpc>
              <a:spcBef>
                <a:spcPts val="1200"/>
              </a:spcBef>
              <a:spcAft>
                <a:spcPts val="0"/>
              </a:spcAft>
              <a:buNone/>
            </a:pPr>
            <a:r>
              <a:rPr lang="en-GB" sz="1400" b="1">
                <a:solidFill>
                  <a:srgbClr val="000000"/>
                </a:solidFill>
                <a:latin typeface="Times New Roman"/>
                <a:ea typeface="Times New Roman"/>
                <a:cs typeface="Times New Roman"/>
                <a:sym typeface="Times New Roman"/>
              </a:rPr>
              <a:t>Key Objectives:</a:t>
            </a:r>
            <a:endParaRPr sz="1400" b="1">
              <a:solidFill>
                <a:srgbClr val="000000"/>
              </a:solidFill>
              <a:latin typeface="Times New Roman"/>
              <a:ea typeface="Times New Roman"/>
              <a:cs typeface="Times New Roman"/>
              <a:sym typeface="Times New Roman"/>
            </a:endParaRPr>
          </a:p>
          <a:p>
            <a:pPr marL="457200" lvl="0" indent="-311150" algn="just" rtl="0">
              <a:lnSpc>
                <a:spcPct val="150000"/>
              </a:lnSpc>
              <a:spcBef>
                <a:spcPts val="1200"/>
              </a:spcBef>
              <a:spcAft>
                <a:spcPts val="0"/>
              </a:spcAft>
              <a:buClr>
                <a:srgbClr val="000000"/>
              </a:buClr>
              <a:buSzPts val="1300"/>
              <a:buFont typeface="Times New Roman"/>
              <a:buChar char="❖"/>
            </a:pPr>
            <a:r>
              <a:rPr lang="en-GB" sz="1100" b="1">
                <a:solidFill>
                  <a:srgbClr val="000000"/>
                </a:solidFill>
                <a:latin typeface="Times New Roman"/>
                <a:ea typeface="Times New Roman"/>
                <a:cs typeface="Times New Roman"/>
                <a:sym typeface="Times New Roman"/>
              </a:rPr>
              <a:t>Optimize Marketing Spend</a:t>
            </a:r>
            <a:r>
              <a:rPr lang="en-GB" sz="1100">
                <a:solidFill>
                  <a:srgbClr val="000000"/>
                </a:solidFill>
                <a:latin typeface="Times New Roman"/>
                <a:ea typeface="Times New Roman"/>
                <a:cs typeface="Times New Roman"/>
                <a:sym typeface="Times New Roman"/>
              </a:rPr>
              <a:t>:</a:t>
            </a:r>
            <a:r>
              <a:rPr lang="en-GB" sz="900">
                <a:solidFill>
                  <a:srgbClr val="000000"/>
                </a:solidFill>
                <a:latin typeface="Times New Roman"/>
                <a:ea typeface="Times New Roman"/>
                <a:cs typeface="Times New Roman"/>
                <a:sym typeface="Times New Roman"/>
              </a:rPr>
              <a:t> </a:t>
            </a:r>
            <a:r>
              <a:rPr lang="en-GB" sz="1100">
                <a:solidFill>
                  <a:srgbClr val="000000"/>
                </a:solidFill>
                <a:latin typeface="Times New Roman"/>
                <a:ea typeface="Times New Roman"/>
                <a:cs typeface="Times New Roman"/>
                <a:sym typeface="Times New Roman"/>
              </a:rPr>
              <a:t>Identify opportunities to improve the return on investment (ROI) and maximize the impact of our marketing budget.</a:t>
            </a:r>
            <a:endParaRPr sz="1100">
              <a:solidFill>
                <a:srgbClr val="000000"/>
              </a:solidFill>
              <a:latin typeface="Times New Roman"/>
              <a:ea typeface="Times New Roman"/>
              <a:cs typeface="Times New Roman"/>
              <a:sym typeface="Times New Roman"/>
            </a:endParaRPr>
          </a:p>
          <a:p>
            <a:pPr marL="457200" lvl="0" indent="-311150" algn="just" rtl="0">
              <a:lnSpc>
                <a:spcPct val="150000"/>
              </a:lnSpc>
              <a:spcBef>
                <a:spcPts val="0"/>
              </a:spcBef>
              <a:spcAft>
                <a:spcPts val="0"/>
              </a:spcAft>
              <a:buClr>
                <a:srgbClr val="000000"/>
              </a:buClr>
              <a:buSzPts val="1300"/>
              <a:buFont typeface="Times New Roman"/>
              <a:buChar char="❖"/>
            </a:pPr>
            <a:r>
              <a:rPr lang="en-GB" sz="1100" b="1">
                <a:solidFill>
                  <a:srgbClr val="000000"/>
                </a:solidFill>
                <a:latin typeface="Times New Roman"/>
                <a:ea typeface="Times New Roman"/>
                <a:cs typeface="Times New Roman"/>
                <a:sym typeface="Times New Roman"/>
              </a:rPr>
              <a:t>Discover Profitable Channels:</a:t>
            </a:r>
            <a:r>
              <a:rPr lang="en-GB" sz="1100">
                <a:solidFill>
                  <a:srgbClr val="000000"/>
                </a:solidFill>
                <a:latin typeface="Times New Roman"/>
                <a:ea typeface="Times New Roman"/>
                <a:cs typeface="Times New Roman"/>
                <a:sym typeface="Times New Roman"/>
              </a:rPr>
              <a:t> Determine which marketing channels are delivering the highest returns and prioritize their utilization.</a:t>
            </a:r>
            <a:endParaRPr sz="1100">
              <a:solidFill>
                <a:srgbClr val="000000"/>
              </a:solidFill>
              <a:latin typeface="Times New Roman"/>
              <a:ea typeface="Times New Roman"/>
              <a:cs typeface="Times New Roman"/>
              <a:sym typeface="Times New Roman"/>
            </a:endParaRPr>
          </a:p>
          <a:p>
            <a:pPr marL="457200" lvl="0" indent="-311150" algn="just" rtl="0">
              <a:lnSpc>
                <a:spcPct val="150000"/>
              </a:lnSpc>
              <a:spcBef>
                <a:spcPts val="0"/>
              </a:spcBef>
              <a:spcAft>
                <a:spcPts val="0"/>
              </a:spcAft>
              <a:buClr>
                <a:srgbClr val="000000"/>
              </a:buClr>
              <a:buSzPts val="1300"/>
              <a:buFont typeface="Times New Roman"/>
              <a:buChar char="❖"/>
            </a:pPr>
            <a:r>
              <a:rPr lang="en-GB" sz="1100" b="1">
                <a:solidFill>
                  <a:srgbClr val="000000"/>
                </a:solidFill>
                <a:latin typeface="Times New Roman"/>
                <a:ea typeface="Times New Roman"/>
                <a:cs typeface="Times New Roman"/>
                <a:sym typeface="Times New Roman"/>
              </a:rPr>
              <a:t>Evaluate Keyword/Category Performance:</a:t>
            </a:r>
            <a:r>
              <a:rPr lang="en-GB" sz="900">
                <a:solidFill>
                  <a:srgbClr val="000000"/>
                </a:solidFill>
                <a:latin typeface="Times New Roman"/>
                <a:ea typeface="Times New Roman"/>
                <a:cs typeface="Times New Roman"/>
                <a:sym typeface="Times New Roman"/>
              </a:rPr>
              <a:t> </a:t>
            </a:r>
            <a:r>
              <a:rPr lang="en-GB" sz="1100">
                <a:solidFill>
                  <a:srgbClr val="000000"/>
                </a:solidFill>
                <a:latin typeface="Times New Roman"/>
                <a:ea typeface="Times New Roman"/>
                <a:cs typeface="Times New Roman"/>
                <a:sym typeface="Times New Roman"/>
              </a:rPr>
              <a:t>Analyze the performance of different keywords/categories to focus on the most profitable ones.</a:t>
            </a:r>
            <a:endParaRPr sz="1100">
              <a:solidFill>
                <a:srgbClr val="000000"/>
              </a:solidFill>
              <a:latin typeface="Times New Roman"/>
              <a:ea typeface="Times New Roman"/>
              <a:cs typeface="Times New Roman"/>
              <a:sym typeface="Times New Roman"/>
            </a:endParaRPr>
          </a:p>
          <a:p>
            <a:pPr marL="0" lvl="0" indent="0" algn="l" rtl="0">
              <a:lnSpc>
                <a:spcPct val="100000"/>
              </a:lnSpc>
              <a:spcBef>
                <a:spcPts val="0"/>
              </a:spcBef>
              <a:spcAft>
                <a:spcPts val="1600"/>
              </a:spcAft>
              <a:buNone/>
            </a:pPr>
            <a:endParaRPr sz="400"/>
          </a:p>
        </p:txBody>
      </p:sp>
      <p:pic>
        <p:nvPicPr>
          <p:cNvPr id="200" name="Google Shape;200;p20" descr="shutterstock_429987889_edited.jpg"/>
          <p:cNvPicPr preferRelativeResize="0"/>
          <p:nvPr/>
        </p:nvPicPr>
        <p:blipFill rotWithShape="1">
          <a:blip r:embed="rId3">
            <a:alphaModFix/>
          </a:blip>
          <a:srcRect l="12609" t="85988" r="6247" b="1381"/>
          <a:stretch/>
        </p:blipFill>
        <p:spPr>
          <a:xfrm>
            <a:off x="0" y="4465800"/>
            <a:ext cx="9144000" cy="6776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1"/>
          <p:cNvSpPr txBox="1">
            <a:spLocks noGrp="1"/>
          </p:cNvSpPr>
          <p:nvPr>
            <p:ph type="title"/>
          </p:nvPr>
        </p:nvSpPr>
        <p:spPr>
          <a:xfrm>
            <a:off x="727650" y="13090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Times New Roman"/>
                <a:ea typeface="Times New Roman"/>
                <a:cs typeface="Times New Roman"/>
                <a:sym typeface="Times New Roman"/>
              </a:rPr>
              <a:t>KeyMetrics</a:t>
            </a:r>
            <a:endParaRPr>
              <a:latin typeface="Times New Roman"/>
              <a:ea typeface="Times New Roman"/>
              <a:cs typeface="Times New Roman"/>
              <a:sym typeface="Times New Roman"/>
            </a:endParaRPr>
          </a:p>
        </p:txBody>
      </p:sp>
      <p:sp>
        <p:nvSpPr>
          <p:cNvPr id="206" name="Google Shape;206;p21"/>
          <p:cNvSpPr/>
          <p:nvPr/>
        </p:nvSpPr>
        <p:spPr>
          <a:xfrm>
            <a:off x="790650" y="2355450"/>
            <a:ext cx="11742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Cost($)</a:t>
            </a:r>
            <a:endParaRPr sz="800" b="1">
              <a:solidFill>
                <a:srgbClr val="FFFFFF"/>
              </a:solidFill>
            </a:endParaRPr>
          </a:p>
        </p:txBody>
      </p:sp>
      <p:sp>
        <p:nvSpPr>
          <p:cNvPr id="207" name="Google Shape;207;p21"/>
          <p:cNvSpPr txBox="1">
            <a:spLocks noGrp="1"/>
          </p:cNvSpPr>
          <p:nvPr>
            <p:ph type="body" idx="1"/>
          </p:nvPr>
        </p:nvSpPr>
        <p:spPr>
          <a:xfrm>
            <a:off x="1847700" y="2355450"/>
            <a:ext cx="2636100" cy="1051800"/>
          </a:xfrm>
          <a:prstGeom prst="rect">
            <a:avLst/>
          </a:prstGeom>
        </p:spPr>
        <p:txBody>
          <a:bodyPr spcFirstLastPara="1" wrap="square" lIns="91425" tIns="91425" rIns="91425" bIns="91425" anchor="t" anchorCtr="0">
            <a:noAutofit/>
          </a:bodyPr>
          <a:lstStyle/>
          <a:p>
            <a:pPr marL="457200" lvl="0" indent="-298450" algn="just" rtl="0">
              <a:lnSpc>
                <a:spcPct val="100000"/>
              </a:lnSpc>
              <a:spcBef>
                <a:spcPts val="1200"/>
              </a:spcBef>
              <a:spcAft>
                <a:spcPts val="0"/>
              </a:spcAft>
              <a:buClr>
                <a:schemeClr val="dk2"/>
              </a:buClr>
              <a:buSzPts val="1100"/>
              <a:buFont typeface="Times New Roman"/>
              <a:buChar char="➔"/>
            </a:pPr>
            <a:r>
              <a:rPr lang="en-GB" sz="1100">
                <a:solidFill>
                  <a:schemeClr val="dk2"/>
                </a:solidFill>
                <a:latin typeface="Times New Roman"/>
                <a:ea typeface="Times New Roman"/>
                <a:cs typeface="Times New Roman"/>
                <a:sym typeface="Times New Roman"/>
              </a:rPr>
              <a:t>Total ad spend for each campaign date.</a:t>
            </a:r>
            <a:endParaRPr sz="1100">
              <a:solidFill>
                <a:schemeClr val="dk2"/>
              </a:solidFill>
              <a:latin typeface="Times New Roman"/>
              <a:ea typeface="Times New Roman"/>
              <a:cs typeface="Times New Roman"/>
              <a:sym typeface="Times New Roman"/>
            </a:endParaRPr>
          </a:p>
          <a:p>
            <a:pPr marL="457200" lvl="0" indent="-298450" algn="just" rtl="0">
              <a:lnSpc>
                <a:spcPct val="100000"/>
              </a:lnSpc>
              <a:spcBef>
                <a:spcPts val="0"/>
              </a:spcBef>
              <a:spcAft>
                <a:spcPts val="0"/>
              </a:spcAft>
              <a:buClr>
                <a:schemeClr val="dk2"/>
              </a:buClr>
              <a:buSzPts val="1100"/>
              <a:buFont typeface="Times New Roman"/>
              <a:buChar char="➔"/>
            </a:pPr>
            <a:r>
              <a:rPr lang="en-GB" sz="1100">
                <a:solidFill>
                  <a:schemeClr val="dk2"/>
                </a:solidFill>
                <a:latin typeface="Times New Roman"/>
                <a:ea typeface="Times New Roman"/>
                <a:cs typeface="Times New Roman"/>
                <a:sym typeface="Times New Roman"/>
              </a:rPr>
              <a:t>Helps us understand the overall investment in marketing activities.</a:t>
            </a:r>
            <a:endParaRPr sz="1100">
              <a:solidFill>
                <a:schemeClr val="dk2"/>
              </a:solidFill>
              <a:latin typeface="Times New Roman"/>
              <a:ea typeface="Times New Roman"/>
              <a:cs typeface="Times New Roman"/>
              <a:sym typeface="Times New Roman"/>
            </a:endParaRPr>
          </a:p>
          <a:p>
            <a:pPr marL="0" lvl="0" indent="0" algn="l" rtl="0">
              <a:spcBef>
                <a:spcPts val="1200"/>
              </a:spcBef>
              <a:spcAft>
                <a:spcPts val="1600"/>
              </a:spcAft>
              <a:buNone/>
            </a:pPr>
            <a:endParaRPr sz="1100"/>
          </a:p>
        </p:txBody>
      </p:sp>
      <p:sp>
        <p:nvSpPr>
          <p:cNvPr id="208" name="Google Shape;208;p21"/>
          <p:cNvSpPr/>
          <p:nvPr/>
        </p:nvSpPr>
        <p:spPr>
          <a:xfrm>
            <a:off x="790650" y="3307900"/>
            <a:ext cx="11742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Payments($)</a:t>
            </a:r>
            <a:endParaRPr sz="800" b="1">
              <a:solidFill>
                <a:srgbClr val="FFFFFF"/>
              </a:solidFill>
            </a:endParaRPr>
          </a:p>
        </p:txBody>
      </p:sp>
      <p:sp>
        <p:nvSpPr>
          <p:cNvPr id="209" name="Google Shape;209;p21"/>
          <p:cNvSpPr txBox="1">
            <a:spLocks noGrp="1"/>
          </p:cNvSpPr>
          <p:nvPr>
            <p:ph type="body" idx="1"/>
          </p:nvPr>
        </p:nvSpPr>
        <p:spPr>
          <a:xfrm>
            <a:off x="1847700" y="3307900"/>
            <a:ext cx="2832900" cy="1175400"/>
          </a:xfrm>
          <a:prstGeom prst="rect">
            <a:avLst/>
          </a:prstGeom>
        </p:spPr>
        <p:txBody>
          <a:bodyPr spcFirstLastPara="1" wrap="square" lIns="91425" tIns="91425" rIns="91425" bIns="91425" anchor="t" anchorCtr="0">
            <a:noAutofit/>
          </a:bodyPr>
          <a:lstStyle/>
          <a:p>
            <a:pPr marL="457200" lvl="0" indent="-298450" algn="just" rtl="0">
              <a:spcBef>
                <a:spcPts val="1200"/>
              </a:spcBef>
              <a:spcAft>
                <a:spcPts val="0"/>
              </a:spcAft>
              <a:buClr>
                <a:schemeClr val="dk2"/>
              </a:buClr>
              <a:buSzPts val="1100"/>
              <a:buFont typeface="Times New Roman"/>
              <a:buChar char="➔"/>
            </a:pPr>
            <a:r>
              <a:rPr lang="en-GB" sz="1100">
                <a:solidFill>
                  <a:schemeClr val="dk2"/>
                </a:solidFill>
                <a:latin typeface="Times New Roman"/>
                <a:ea typeface="Times New Roman"/>
                <a:cs typeface="Times New Roman"/>
                <a:sym typeface="Times New Roman"/>
              </a:rPr>
              <a:t>Total revenue generated from the campaigns.</a:t>
            </a:r>
            <a:endParaRPr sz="1100">
              <a:solidFill>
                <a:schemeClr val="dk2"/>
              </a:solidFill>
              <a:latin typeface="Times New Roman"/>
              <a:ea typeface="Times New Roman"/>
              <a:cs typeface="Times New Roman"/>
              <a:sym typeface="Times New Roman"/>
            </a:endParaRPr>
          </a:p>
          <a:p>
            <a:pPr marL="457200" lvl="0" indent="-298450" algn="just" rtl="0">
              <a:spcBef>
                <a:spcPts val="0"/>
              </a:spcBef>
              <a:spcAft>
                <a:spcPts val="0"/>
              </a:spcAft>
              <a:buClr>
                <a:schemeClr val="dk2"/>
              </a:buClr>
              <a:buSzPts val="1100"/>
              <a:buFont typeface="Times New Roman"/>
              <a:buChar char="➔"/>
            </a:pPr>
            <a:r>
              <a:rPr lang="en-GB" sz="1100">
                <a:solidFill>
                  <a:schemeClr val="dk2"/>
                </a:solidFill>
                <a:latin typeface="Times New Roman"/>
                <a:ea typeface="Times New Roman"/>
                <a:cs typeface="Times New Roman"/>
                <a:sym typeface="Times New Roman"/>
              </a:rPr>
              <a:t>Measures the returns received from our marketing efforts.</a:t>
            </a:r>
            <a:endParaRPr sz="1100">
              <a:solidFill>
                <a:schemeClr val="dk2"/>
              </a:solidFill>
              <a:latin typeface="Times New Roman"/>
              <a:ea typeface="Times New Roman"/>
              <a:cs typeface="Times New Roman"/>
              <a:sym typeface="Times New Roman"/>
            </a:endParaRPr>
          </a:p>
        </p:txBody>
      </p:sp>
      <p:sp>
        <p:nvSpPr>
          <p:cNvPr id="210" name="Google Shape;210;p21"/>
          <p:cNvSpPr/>
          <p:nvPr/>
        </p:nvSpPr>
        <p:spPr>
          <a:xfrm>
            <a:off x="4483794" y="2355450"/>
            <a:ext cx="14862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Prospects</a:t>
            </a:r>
            <a:endParaRPr sz="800" b="1">
              <a:solidFill>
                <a:srgbClr val="FFFFFF"/>
              </a:solidFill>
            </a:endParaRPr>
          </a:p>
        </p:txBody>
      </p:sp>
      <p:sp>
        <p:nvSpPr>
          <p:cNvPr id="211" name="Google Shape;211;p21"/>
          <p:cNvSpPr txBox="1">
            <a:spLocks noGrp="1"/>
          </p:cNvSpPr>
          <p:nvPr>
            <p:ph type="body" idx="1"/>
          </p:nvPr>
        </p:nvSpPr>
        <p:spPr>
          <a:xfrm>
            <a:off x="5881812" y="2125925"/>
            <a:ext cx="2832900" cy="1051800"/>
          </a:xfrm>
          <a:prstGeom prst="rect">
            <a:avLst/>
          </a:prstGeom>
        </p:spPr>
        <p:txBody>
          <a:bodyPr spcFirstLastPara="1" wrap="square" lIns="91425" tIns="91425" rIns="91425" bIns="91425" anchor="t" anchorCtr="0">
            <a:noAutofit/>
          </a:bodyPr>
          <a:lstStyle/>
          <a:p>
            <a:pPr marL="457200" lvl="0" indent="-298450" algn="just" rtl="0">
              <a:spcBef>
                <a:spcPts val="1200"/>
              </a:spcBef>
              <a:spcAft>
                <a:spcPts val="0"/>
              </a:spcAft>
              <a:buClr>
                <a:schemeClr val="dk2"/>
              </a:buClr>
              <a:buSzPts val="1100"/>
              <a:buFont typeface="Times New Roman"/>
              <a:buChar char="➔"/>
            </a:pPr>
            <a:r>
              <a:rPr lang="en-GB" sz="1100">
                <a:solidFill>
                  <a:schemeClr val="dk2"/>
                </a:solidFill>
                <a:latin typeface="Times New Roman"/>
                <a:ea typeface="Times New Roman"/>
                <a:cs typeface="Times New Roman"/>
                <a:sym typeface="Times New Roman"/>
              </a:rPr>
              <a:t>Count of people marked as potential customers by sales.</a:t>
            </a:r>
            <a:endParaRPr sz="1100">
              <a:solidFill>
                <a:schemeClr val="dk2"/>
              </a:solidFill>
              <a:latin typeface="Times New Roman"/>
              <a:ea typeface="Times New Roman"/>
              <a:cs typeface="Times New Roman"/>
              <a:sym typeface="Times New Roman"/>
            </a:endParaRPr>
          </a:p>
          <a:p>
            <a:pPr marL="457200" lvl="0" indent="-298450" algn="just" rtl="0">
              <a:spcBef>
                <a:spcPts val="0"/>
              </a:spcBef>
              <a:spcAft>
                <a:spcPts val="0"/>
              </a:spcAft>
              <a:buClr>
                <a:schemeClr val="dk2"/>
              </a:buClr>
              <a:buSzPts val="1100"/>
              <a:buFont typeface="Times New Roman"/>
              <a:buChar char="➔"/>
            </a:pPr>
            <a:r>
              <a:rPr lang="en-GB" sz="1100">
                <a:solidFill>
                  <a:schemeClr val="dk2"/>
                </a:solidFill>
                <a:latin typeface="Times New Roman"/>
                <a:ea typeface="Times New Roman"/>
                <a:cs typeface="Times New Roman"/>
                <a:sym typeface="Times New Roman"/>
              </a:rPr>
              <a:t>Assists in measuring the quality of potential leads.</a:t>
            </a:r>
            <a:endParaRPr sz="1100">
              <a:solidFill>
                <a:schemeClr val="dk2"/>
              </a:solidFill>
              <a:latin typeface="Times New Roman"/>
              <a:ea typeface="Times New Roman"/>
              <a:cs typeface="Times New Roman"/>
              <a:sym typeface="Times New Roman"/>
            </a:endParaRPr>
          </a:p>
          <a:p>
            <a:pPr marL="0" lvl="0" indent="0" algn="l" rtl="0">
              <a:spcBef>
                <a:spcPts val="1200"/>
              </a:spcBef>
              <a:spcAft>
                <a:spcPts val="1600"/>
              </a:spcAft>
              <a:buNone/>
            </a:pPr>
            <a:endParaRPr sz="1100"/>
          </a:p>
        </p:txBody>
      </p:sp>
      <p:sp>
        <p:nvSpPr>
          <p:cNvPr id="212" name="Google Shape;212;p21"/>
          <p:cNvSpPr/>
          <p:nvPr/>
        </p:nvSpPr>
        <p:spPr>
          <a:xfrm>
            <a:off x="4680608" y="3307900"/>
            <a:ext cx="1309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Return Percentage</a:t>
            </a:r>
            <a:endParaRPr sz="800" b="1">
              <a:solidFill>
                <a:srgbClr val="FFFFFF"/>
              </a:solidFill>
            </a:endParaRPr>
          </a:p>
        </p:txBody>
      </p:sp>
      <p:sp>
        <p:nvSpPr>
          <p:cNvPr id="213" name="Google Shape;213;p21"/>
          <p:cNvSpPr txBox="1">
            <a:spLocks noGrp="1"/>
          </p:cNvSpPr>
          <p:nvPr>
            <p:ph type="body" idx="1"/>
          </p:nvPr>
        </p:nvSpPr>
        <p:spPr>
          <a:xfrm>
            <a:off x="5831500" y="3345500"/>
            <a:ext cx="2832900" cy="1453200"/>
          </a:xfrm>
          <a:prstGeom prst="rect">
            <a:avLst/>
          </a:prstGeom>
        </p:spPr>
        <p:txBody>
          <a:bodyPr spcFirstLastPara="1" wrap="square" lIns="91425" tIns="91425" rIns="91425" bIns="91425" anchor="t" anchorCtr="0">
            <a:noAutofit/>
          </a:bodyPr>
          <a:lstStyle/>
          <a:p>
            <a:pPr marL="457200" lvl="0" indent="-298450" algn="just" rtl="0">
              <a:lnSpc>
                <a:spcPct val="100000"/>
              </a:lnSpc>
              <a:spcBef>
                <a:spcPts val="0"/>
              </a:spcBef>
              <a:spcAft>
                <a:spcPts val="0"/>
              </a:spcAft>
              <a:buClr>
                <a:schemeClr val="dk2"/>
              </a:buClr>
              <a:buSzPts val="1100"/>
              <a:buFont typeface="Times New Roman"/>
              <a:buChar char="➔"/>
            </a:pPr>
            <a:r>
              <a:rPr lang="en-GB" sz="1100">
                <a:solidFill>
                  <a:schemeClr val="dk2"/>
                </a:solidFill>
                <a:latin typeface="Times New Roman"/>
                <a:ea typeface="Times New Roman"/>
                <a:cs typeface="Times New Roman"/>
                <a:sym typeface="Times New Roman"/>
              </a:rPr>
              <a:t>Calculated as Payment($)/Cost($) * 100.</a:t>
            </a:r>
            <a:endParaRPr sz="1100">
              <a:solidFill>
                <a:schemeClr val="dk2"/>
              </a:solidFill>
              <a:latin typeface="Times New Roman"/>
              <a:ea typeface="Times New Roman"/>
              <a:cs typeface="Times New Roman"/>
              <a:sym typeface="Times New Roman"/>
            </a:endParaRPr>
          </a:p>
          <a:p>
            <a:pPr marL="457200" lvl="0" indent="-298450" algn="just" rtl="0">
              <a:lnSpc>
                <a:spcPct val="100000"/>
              </a:lnSpc>
              <a:spcBef>
                <a:spcPts val="0"/>
              </a:spcBef>
              <a:spcAft>
                <a:spcPts val="0"/>
              </a:spcAft>
              <a:buClr>
                <a:schemeClr val="dk2"/>
              </a:buClr>
              <a:buSzPts val="1100"/>
              <a:buFont typeface="Times New Roman"/>
              <a:buChar char="➔"/>
            </a:pPr>
            <a:r>
              <a:rPr lang="en-GB" sz="1100">
                <a:solidFill>
                  <a:schemeClr val="dk2"/>
                </a:solidFill>
                <a:latin typeface="Times New Roman"/>
                <a:ea typeface="Times New Roman"/>
                <a:cs typeface="Times New Roman"/>
                <a:sym typeface="Times New Roman"/>
              </a:rPr>
              <a:t>Represents the return on investment (ROI) for each campaign.</a:t>
            </a:r>
            <a:endParaRPr sz="1100">
              <a:solidFill>
                <a:schemeClr val="dk2"/>
              </a:solidFill>
              <a:latin typeface="Times New Roman"/>
              <a:ea typeface="Times New Roman"/>
              <a:cs typeface="Times New Roman"/>
              <a:sym typeface="Times New Roman"/>
            </a:endParaRPr>
          </a:p>
          <a:p>
            <a:pPr marL="457200" lvl="0" indent="-298450" algn="just" rtl="0">
              <a:lnSpc>
                <a:spcPct val="100000"/>
              </a:lnSpc>
              <a:spcBef>
                <a:spcPts val="0"/>
              </a:spcBef>
              <a:spcAft>
                <a:spcPts val="0"/>
              </a:spcAft>
              <a:buClr>
                <a:schemeClr val="dk2"/>
              </a:buClr>
              <a:buSzPts val="1100"/>
              <a:buFont typeface="Times New Roman"/>
              <a:buChar char="➔"/>
            </a:pPr>
            <a:r>
              <a:rPr lang="en-GB" sz="1100">
                <a:solidFill>
                  <a:schemeClr val="dk2"/>
                </a:solidFill>
                <a:latin typeface="Times New Roman"/>
                <a:ea typeface="Times New Roman"/>
                <a:cs typeface="Times New Roman"/>
                <a:sym typeface="Times New Roman"/>
              </a:rPr>
              <a:t>A crucial metric to assess the profitability of our marketing efforts.</a:t>
            </a:r>
            <a:endParaRPr sz="1100">
              <a:solidFill>
                <a:schemeClr val="dk2"/>
              </a:solidFill>
              <a:latin typeface="Times New Roman"/>
              <a:ea typeface="Times New Roman"/>
              <a:cs typeface="Times New Roman"/>
              <a:sym typeface="Times New Roman"/>
            </a:endParaRPr>
          </a:p>
          <a:p>
            <a:pPr marL="0" lvl="0" indent="0" algn="l" rtl="0">
              <a:spcBef>
                <a:spcPts val="1200"/>
              </a:spcBef>
              <a:spcAft>
                <a:spcPts val="1600"/>
              </a:spcAft>
              <a:buNone/>
            </a:pP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7"/>
        <p:cNvGrpSpPr/>
        <p:nvPr/>
      </p:nvGrpSpPr>
      <p:grpSpPr>
        <a:xfrm>
          <a:off x="0" y="0"/>
          <a:ext cx="0" cy="0"/>
          <a:chOff x="0" y="0"/>
          <a:chExt cx="0" cy="0"/>
        </a:xfrm>
      </p:grpSpPr>
      <p:sp>
        <p:nvSpPr>
          <p:cNvPr id="218" name="Google Shape;218;p22"/>
          <p:cNvSpPr txBox="1">
            <a:spLocks noGrp="1"/>
          </p:cNvSpPr>
          <p:nvPr>
            <p:ph type="title"/>
          </p:nvPr>
        </p:nvSpPr>
        <p:spPr>
          <a:xfrm>
            <a:off x="729450" y="1322450"/>
            <a:ext cx="7010100" cy="5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600">
                <a:latin typeface="Times New Roman"/>
                <a:ea typeface="Times New Roman"/>
                <a:cs typeface="Times New Roman"/>
                <a:sym typeface="Times New Roman"/>
              </a:rPr>
              <a:t>Most Profitable</a:t>
            </a:r>
            <a:endParaRPr sz="2600">
              <a:latin typeface="Times New Roman"/>
              <a:ea typeface="Times New Roman"/>
              <a:cs typeface="Times New Roman"/>
              <a:sym typeface="Times New Roman"/>
            </a:endParaRPr>
          </a:p>
        </p:txBody>
      </p:sp>
      <p:sp>
        <p:nvSpPr>
          <p:cNvPr id="219" name="Google Shape;219;p22"/>
          <p:cNvSpPr txBox="1">
            <a:spLocks noGrp="1"/>
          </p:cNvSpPr>
          <p:nvPr>
            <p:ph type="body" idx="4294967295"/>
          </p:nvPr>
        </p:nvSpPr>
        <p:spPr>
          <a:xfrm>
            <a:off x="729450" y="1749350"/>
            <a:ext cx="7010100" cy="3263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100">
                <a:solidFill>
                  <a:srgbClr val="FFFFFF"/>
                </a:solidFill>
                <a:latin typeface="Times New Roman"/>
                <a:ea typeface="Times New Roman"/>
                <a:cs typeface="Times New Roman"/>
                <a:sym typeface="Times New Roman"/>
              </a:rPr>
              <a:t>One of the crucial objectives of our marketing campaign analysis is to identify the most profitable channel that delivers the highest return on investment (ROI). By determining the channel with the best performance, we can optimize our marketing efforts and allocate resources more effectively. Let's delve into the analysis to uncover the most profitable channel:</a:t>
            </a:r>
            <a:endParaRPr sz="1100">
              <a:solidFill>
                <a:srgbClr val="FFFFFF"/>
              </a:solidFill>
              <a:latin typeface="Times New Roman"/>
              <a:ea typeface="Times New Roman"/>
              <a:cs typeface="Times New Roman"/>
              <a:sym typeface="Times New Roman"/>
            </a:endParaRPr>
          </a:p>
          <a:p>
            <a:pPr marL="457200" lvl="0" indent="-304800" algn="just" rtl="0">
              <a:lnSpc>
                <a:spcPct val="100000"/>
              </a:lnSpc>
              <a:spcBef>
                <a:spcPts val="1600"/>
              </a:spcBef>
              <a:spcAft>
                <a:spcPts val="0"/>
              </a:spcAft>
              <a:buClr>
                <a:srgbClr val="FFFFFF"/>
              </a:buClr>
              <a:buSzPts val="1200"/>
              <a:buFont typeface="Times New Roman"/>
              <a:buChar char="❖"/>
            </a:pPr>
            <a:r>
              <a:rPr lang="en-GB" sz="1200" b="1">
                <a:solidFill>
                  <a:srgbClr val="FFFFFF"/>
                </a:solidFill>
                <a:latin typeface="Times New Roman"/>
                <a:ea typeface="Times New Roman"/>
                <a:cs typeface="Times New Roman"/>
                <a:sym typeface="Times New Roman"/>
              </a:rPr>
              <a:t>Return Percentage by Channel:</a:t>
            </a:r>
            <a:endParaRPr sz="1200" b="1">
              <a:solidFill>
                <a:srgbClr val="FFFFFF"/>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solidFill>
                <a:srgbClr val="FFFFFF"/>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GB" sz="1100">
                <a:solidFill>
                  <a:srgbClr val="FFFFFF"/>
                </a:solidFill>
                <a:latin typeface="Times New Roman"/>
                <a:ea typeface="Times New Roman"/>
                <a:cs typeface="Times New Roman"/>
                <a:sym typeface="Times New Roman"/>
              </a:rPr>
              <a:t>Compare the return percentage (ROI) for each marketing channel, such as Google Ads and the listing site.Visualize the performance of each channel using bar charts or line graphs.</a:t>
            </a:r>
            <a:endParaRPr sz="1100">
              <a:solidFill>
                <a:srgbClr val="FFFFFF"/>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b="1">
              <a:solidFill>
                <a:srgbClr val="FFFFFF"/>
              </a:solidFill>
              <a:latin typeface="Times New Roman"/>
              <a:ea typeface="Times New Roman"/>
              <a:cs typeface="Times New Roman"/>
              <a:sym typeface="Times New Roman"/>
            </a:endParaRPr>
          </a:p>
          <a:p>
            <a:pPr marL="457200" lvl="0" indent="-304800" algn="just" rtl="0">
              <a:lnSpc>
                <a:spcPct val="100000"/>
              </a:lnSpc>
              <a:spcBef>
                <a:spcPts val="0"/>
              </a:spcBef>
              <a:spcAft>
                <a:spcPts val="0"/>
              </a:spcAft>
              <a:buClr>
                <a:srgbClr val="FFFFFF"/>
              </a:buClr>
              <a:buSzPts val="1200"/>
              <a:buFont typeface="Times New Roman"/>
              <a:buChar char="❖"/>
            </a:pPr>
            <a:r>
              <a:rPr lang="en-GB" sz="1200" b="1">
                <a:solidFill>
                  <a:srgbClr val="FFFFFF"/>
                </a:solidFill>
                <a:latin typeface="Times New Roman"/>
                <a:ea typeface="Times New Roman"/>
                <a:cs typeface="Times New Roman"/>
                <a:sym typeface="Times New Roman"/>
              </a:rPr>
              <a:t>Identification of Most Profitable Channel:</a:t>
            </a:r>
            <a:endParaRPr sz="1200" b="1">
              <a:solidFill>
                <a:srgbClr val="FFFFFF"/>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solidFill>
                <a:srgbClr val="FFFFFF"/>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GB" sz="1100">
                <a:solidFill>
                  <a:srgbClr val="FFFFFF"/>
                </a:solidFill>
                <a:latin typeface="Times New Roman"/>
                <a:ea typeface="Times New Roman"/>
                <a:cs typeface="Times New Roman"/>
                <a:sym typeface="Times New Roman"/>
              </a:rPr>
              <a:t>Identify the channel with the highest average return percentage.Explore factors contributing to its success and effectiveness.</a:t>
            </a:r>
            <a:endParaRPr sz="1100">
              <a:solidFill>
                <a:srgbClr val="FFFFFF"/>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solidFill>
                <a:srgbClr val="FFFFFF"/>
              </a:solidFill>
              <a:latin typeface="Times New Roman"/>
              <a:ea typeface="Times New Roman"/>
              <a:cs typeface="Times New Roman"/>
              <a:sym typeface="Times New Roman"/>
            </a:endParaRPr>
          </a:p>
          <a:p>
            <a:pPr marL="457200" lvl="0" indent="-304800" algn="just" rtl="0">
              <a:lnSpc>
                <a:spcPct val="100000"/>
              </a:lnSpc>
              <a:spcBef>
                <a:spcPts val="0"/>
              </a:spcBef>
              <a:spcAft>
                <a:spcPts val="0"/>
              </a:spcAft>
              <a:buClr>
                <a:srgbClr val="FFFFFF"/>
              </a:buClr>
              <a:buSzPts val="1200"/>
              <a:buFont typeface="Times New Roman"/>
              <a:buChar char="❖"/>
            </a:pPr>
            <a:r>
              <a:rPr lang="en-GB" sz="1200" b="1">
                <a:solidFill>
                  <a:srgbClr val="FFFFFF"/>
                </a:solidFill>
                <a:latin typeface="Times New Roman"/>
                <a:ea typeface="Times New Roman"/>
                <a:cs typeface="Times New Roman"/>
                <a:sym typeface="Times New Roman"/>
              </a:rPr>
              <a:t>Optimization Opportunities:</a:t>
            </a:r>
            <a:endParaRPr sz="1200" b="1">
              <a:solidFill>
                <a:srgbClr val="FFFFFF"/>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r>
              <a:rPr lang="en-GB" sz="1100">
                <a:solidFill>
                  <a:srgbClr val="FFFFFF"/>
                </a:solidFill>
                <a:latin typeface="Times New Roman"/>
                <a:ea typeface="Times New Roman"/>
                <a:cs typeface="Times New Roman"/>
                <a:sym typeface="Times New Roman"/>
              </a:rPr>
              <a:t>Discuss strategies to further enhance the ROI of the most profitable channel.</a:t>
            </a:r>
            <a:endParaRPr sz="1100">
              <a:solidFill>
                <a:srgbClr val="FFFFFF"/>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solidFill>
                <a:srgbClr val="FFFFFF"/>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3"/>
          <p:cNvSpPr txBox="1">
            <a:spLocks noGrp="1"/>
          </p:cNvSpPr>
          <p:nvPr>
            <p:ph type="title"/>
          </p:nvPr>
        </p:nvSpPr>
        <p:spPr>
          <a:xfrm>
            <a:off x="729450" y="2056375"/>
            <a:ext cx="52032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latin typeface="Times New Roman"/>
                <a:ea typeface="Times New Roman"/>
                <a:cs typeface="Times New Roman"/>
                <a:sym typeface="Times New Roman"/>
              </a:rPr>
              <a:t>Understanding the market</a:t>
            </a:r>
            <a:endParaRPr>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4"/>
          <p:cNvSpPr txBox="1">
            <a:spLocks noGrp="1"/>
          </p:cNvSpPr>
          <p:nvPr>
            <p:ph type="title"/>
          </p:nvPr>
        </p:nvSpPr>
        <p:spPr>
          <a:xfrm>
            <a:off x="730725" y="1318650"/>
            <a:ext cx="3893400" cy="60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Times New Roman"/>
                <a:ea typeface="Times New Roman"/>
                <a:cs typeface="Times New Roman"/>
                <a:sym typeface="Times New Roman"/>
              </a:rPr>
              <a:t>Category/Keywords</a:t>
            </a:r>
            <a:endParaRPr b="0">
              <a:latin typeface="Times New Roman"/>
              <a:ea typeface="Times New Roman"/>
              <a:cs typeface="Times New Roman"/>
              <a:sym typeface="Times New Roman"/>
            </a:endParaRPr>
          </a:p>
        </p:txBody>
      </p:sp>
      <p:sp>
        <p:nvSpPr>
          <p:cNvPr id="230" name="Google Shape;230;p24"/>
          <p:cNvSpPr txBox="1">
            <a:spLocks noGrp="1"/>
          </p:cNvSpPr>
          <p:nvPr>
            <p:ph type="body" idx="1"/>
          </p:nvPr>
        </p:nvSpPr>
        <p:spPr>
          <a:xfrm>
            <a:off x="686475" y="1834625"/>
            <a:ext cx="7550100" cy="32481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GB" sz="1100">
                <a:solidFill>
                  <a:schemeClr val="dk2"/>
                </a:solidFill>
                <a:latin typeface="Times New Roman"/>
                <a:ea typeface="Times New Roman"/>
                <a:cs typeface="Times New Roman"/>
                <a:sym typeface="Times New Roman"/>
              </a:rPr>
              <a:t>In addition to identifying the most profitable marketing channel, it is equally important to discover the most profitable category or keyword within our campaigns. By pinpointing the keywords or categories that drive the highest returns, we can optimize our ad targeting and content strategies for maximum impact. Let's explore the analysis to uncover the most profitable category/keyword:</a:t>
            </a:r>
            <a:endParaRPr sz="1100">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latin typeface="Times New Roman"/>
              <a:ea typeface="Times New Roman"/>
              <a:cs typeface="Times New Roman"/>
              <a:sym typeface="Times New Roman"/>
            </a:endParaRPr>
          </a:p>
          <a:p>
            <a:pPr marL="457200" lvl="0" indent="-311150" algn="just" rtl="0">
              <a:lnSpc>
                <a:spcPct val="100000"/>
              </a:lnSpc>
              <a:spcBef>
                <a:spcPts val="0"/>
              </a:spcBef>
              <a:spcAft>
                <a:spcPts val="0"/>
              </a:spcAft>
              <a:buClr>
                <a:schemeClr val="dk2"/>
              </a:buClr>
              <a:buSzPts val="1300"/>
              <a:buFont typeface="Times New Roman"/>
              <a:buChar char="❖"/>
            </a:pPr>
            <a:r>
              <a:rPr lang="en-GB" b="1">
                <a:solidFill>
                  <a:schemeClr val="dk2"/>
                </a:solidFill>
                <a:latin typeface="Times New Roman"/>
                <a:ea typeface="Times New Roman"/>
                <a:cs typeface="Times New Roman"/>
                <a:sym typeface="Times New Roman"/>
              </a:rPr>
              <a:t>Return Percentage by Category/Keyword:</a:t>
            </a:r>
            <a:endParaRPr b="1">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latin typeface="Times New Roman"/>
              <a:ea typeface="Times New Roman"/>
              <a:cs typeface="Times New Roman"/>
              <a:sym typeface="Times New Roman"/>
            </a:endParaRPr>
          </a:p>
          <a:p>
            <a:pPr marL="0" lvl="0" indent="0" algn="just" rtl="0">
              <a:lnSpc>
                <a:spcPct val="100000"/>
              </a:lnSpc>
              <a:spcBef>
                <a:spcPts val="0"/>
              </a:spcBef>
              <a:spcAft>
                <a:spcPts val="0"/>
              </a:spcAft>
              <a:buNone/>
            </a:pPr>
            <a:r>
              <a:rPr lang="en-GB" sz="1100">
                <a:solidFill>
                  <a:schemeClr val="dk2"/>
                </a:solidFill>
                <a:latin typeface="Times New Roman"/>
                <a:ea typeface="Times New Roman"/>
                <a:cs typeface="Times New Roman"/>
                <a:sym typeface="Times New Roman"/>
              </a:rPr>
              <a:t>Compare the return percentage (ROI) for different keywords or categories used in our campaigns.Present the performance of each keyword/category using visualizations like bar charts or line graphs.</a:t>
            </a:r>
            <a:endParaRPr sz="1100">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latin typeface="Times New Roman"/>
              <a:ea typeface="Times New Roman"/>
              <a:cs typeface="Times New Roman"/>
              <a:sym typeface="Times New Roman"/>
            </a:endParaRPr>
          </a:p>
          <a:p>
            <a:pPr marL="457200" lvl="0" indent="-311150" algn="just" rtl="0">
              <a:lnSpc>
                <a:spcPct val="100000"/>
              </a:lnSpc>
              <a:spcBef>
                <a:spcPts val="0"/>
              </a:spcBef>
              <a:spcAft>
                <a:spcPts val="0"/>
              </a:spcAft>
              <a:buClr>
                <a:schemeClr val="dk2"/>
              </a:buClr>
              <a:buSzPts val="1300"/>
              <a:buFont typeface="Times New Roman"/>
              <a:buChar char="❖"/>
            </a:pPr>
            <a:r>
              <a:rPr lang="en-GB" b="1">
                <a:solidFill>
                  <a:schemeClr val="dk2"/>
                </a:solidFill>
                <a:latin typeface="Times New Roman"/>
                <a:ea typeface="Times New Roman"/>
                <a:cs typeface="Times New Roman"/>
                <a:sym typeface="Times New Roman"/>
              </a:rPr>
              <a:t>Identification of Most Profitable Category/Keyword:</a:t>
            </a:r>
            <a:endParaRPr b="1">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latin typeface="Times New Roman"/>
              <a:ea typeface="Times New Roman"/>
              <a:cs typeface="Times New Roman"/>
              <a:sym typeface="Times New Roman"/>
            </a:endParaRPr>
          </a:p>
          <a:p>
            <a:pPr marL="0" lvl="0" indent="0" algn="just" rtl="0">
              <a:lnSpc>
                <a:spcPct val="100000"/>
              </a:lnSpc>
              <a:spcBef>
                <a:spcPts val="0"/>
              </a:spcBef>
              <a:spcAft>
                <a:spcPts val="0"/>
              </a:spcAft>
              <a:buNone/>
            </a:pPr>
            <a:r>
              <a:rPr lang="en-GB" sz="1100">
                <a:solidFill>
                  <a:schemeClr val="dk2"/>
                </a:solidFill>
                <a:latin typeface="Times New Roman"/>
                <a:ea typeface="Times New Roman"/>
                <a:cs typeface="Times New Roman"/>
                <a:sym typeface="Times New Roman"/>
              </a:rPr>
              <a:t>Reveal the specific keyword or category that generates the highest average return percentage.Discuss the significance of this finding in our marketing strategy.</a:t>
            </a:r>
            <a:endParaRPr sz="1100">
              <a:solidFill>
                <a:schemeClr val="dk2"/>
              </a:solidFill>
              <a:latin typeface="Times New Roman"/>
              <a:ea typeface="Times New Roman"/>
              <a:cs typeface="Times New Roman"/>
              <a:sym typeface="Times New Roman"/>
            </a:endParaRPr>
          </a:p>
          <a:p>
            <a:pPr marL="457200" lvl="0" indent="-311150" algn="just" rtl="0">
              <a:lnSpc>
                <a:spcPct val="100000"/>
              </a:lnSpc>
              <a:spcBef>
                <a:spcPts val="0"/>
              </a:spcBef>
              <a:spcAft>
                <a:spcPts val="0"/>
              </a:spcAft>
              <a:buClr>
                <a:schemeClr val="dk2"/>
              </a:buClr>
              <a:buSzPts val="1300"/>
              <a:buFont typeface="Times New Roman"/>
              <a:buChar char="❖"/>
            </a:pPr>
            <a:r>
              <a:rPr lang="en-GB" b="1">
                <a:solidFill>
                  <a:schemeClr val="dk2"/>
                </a:solidFill>
                <a:latin typeface="Times New Roman"/>
                <a:ea typeface="Times New Roman"/>
                <a:cs typeface="Times New Roman"/>
                <a:sym typeface="Times New Roman"/>
              </a:rPr>
              <a:t>Strategies for Targeting Profitable Categories/Keywords:</a:t>
            </a:r>
            <a:endParaRPr b="1">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latin typeface="Times New Roman"/>
              <a:ea typeface="Times New Roman"/>
              <a:cs typeface="Times New Roman"/>
              <a:sym typeface="Times New Roman"/>
            </a:endParaRPr>
          </a:p>
          <a:p>
            <a:pPr marL="0" lvl="0" indent="0" algn="just" rtl="0">
              <a:lnSpc>
                <a:spcPct val="100000"/>
              </a:lnSpc>
              <a:spcBef>
                <a:spcPts val="0"/>
              </a:spcBef>
              <a:spcAft>
                <a:spcPts val="0"/>
              </a:spcAft>
              <a:buNone/>
            </a:pPr>
            <a:r>
              <a:rPr lang="en-GB" sz="1100">
                <a:solidFill>
                  <a:schemeClr val="dk2"/>
                </a:solidFill>
                <a:latin typeface="Times New Roman"/>
                <a:ea typeface="Times New Roman"/>
                <a:cs typeface="Times New Roman"/>
                <a:sym typeface="Times New Roman"/>
              </a:rPr>
              <a:t>Offer recommendations on how to leverage the most profitable keywords/categories.Suggest ad optimization techniques and audience targeting strategies.</a:t>
            </a:r>
            <a:endParaRPr sz="1100">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latin typeface="Times New Roman"/>
              <a:ea typeface="Times New Roman"/>
              <a:cs typeface="Times New Roman"/>
              <a:sym typeface="Times New Roman"/>
            </a:endParaRPr>
          </a:p>
        </p:txBody>
      </p:sp>
      <p:sp>
        <p:nvSpPr>
          <p:cNvPr id="231" name="Google Shape;231;p24"/>
          <p:cNvSpPr txBox="1"/>
          <p:nvPr/>
        </p:nvSpPr>
        <p:spPr>
          <a:xfrm>
            <a:off x="6516250" y="3961875"/>
            <a:ext cx="244200" cy="22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a:solidFill>
                  <a:srgbClr val="FFFFFF"/>
                </a:solidFill>
              </a:rPr>
              <a:t>QCK TIP</a:t>
            </a:r>
            <a:endParaRPr sz="1200" b="1">
              <a:solidFill>
                <a:srgbClr val="FFFFFF"/>
              </a:solidFill>
            </a:endParaRPr>
          </a:p>
          <a:p>
            <a:pPr marL="0" lvl="0" indent="0" algn="l" rtl="0">
              <a:lnSpc>
                <a:spcPct val="115000"/>
              </a:lnSpc>
              <a:spcBef>
                <a:spcPts val="0"/>
              </a:spcBef>
              <a:spcAft>
                <a:spcPts val="0"/>
              </a:spcAft>
              <a:buNone/>
            </a:pPr>
            <a:endParaRPr sz="700">
              <a:solidFill>
                <a:srgbClr val="FFFFFF"/>
              </a:solidFill>
            </a:endParaRPr>
          </a:p>
          <a:p>
            <a:pPr marL="0" lvl="0" indent="0" algn="l" rtl="0">
              <a:lnSpc>
                <a:spcPct val="115000"/>
              </a:lnSpc>
              <a:spcBef>
                <a:spcPts val="0"/>
              </a:spcBef>
              <a:spcAft>
                <a:spcPts val="0"/>
              </a:spcAft>
              <a:buNone/>
            </a:pPr>
            <a:r>
              <a:rPr lang="en-GB" sz="700">
                <a:solidFill>
                  <a:srgbClr val="D9F0FF"/>
                </a:solidFill>
              </a:rPr>
              <a:t>Try right clicking on a photo and using "Replace Image" to show your own photo.</a:t>
            </a:r>
            <a:endParaRPr sz="700">
              <a:solidFill>
                <a:srgbClr val="D9F0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5"/>
          <p:cNvSpPr txBox="1">
            <a:spLocks noGrp="1"/>
          </p:cNvSpPr>
          <p:nvPr>
            <p:ph type="title"/>
          </p:nvPr>
        </p:nvSpPr>
        <p:spPr>
          <a:xfrm>
            <a:off x="730725" y="1318650"/>
            <a:ext cx="38934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Times New Roman"/>
                <a:ea typeface="Times New Roman"/>
                <a:cs typeface="Times New Roman"/>
                <a:sym typeface="Times New Roman"/>
              </a:rPr>
              <a:t>Impact of Geography</a:t>
            </a:r>
            <a:endParaRPr b="0">
              <a:latin typeface="Times New Roman"/>
              <a:ea typeface="Times New Roman"/>
              <a:cs typeface="Times New Roman"/>
              <a:sym typeface="Times New Roman"/>
            </a:endParaRPr>
          </a:p>
        </p:txBody>
      </p:sp>
      <p:sp>
        <p:nvSpPr>
          <p:cNvPr id="237" name="Google Shape;237;p25"/>
          <p:cNvSpPr txBox="1">
            <a:spLocks noGrp="1"/>
          </p:cNvSpPr>
          <p:nvPr>
            <p:ph type="body" idx="1"/>
          </p:nvPr>
        </p:nvSpPr>
        <p:spPr>
          <a:xfrm>
            <a:off x="618900" y="1850550"/>
            <a:ext cx="7906200" cy="35274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GB" sz="1100">
                <a:solidFill>
                  <a:schemeClr val="dk2"/>
                </a:solidFill>
                <a:latin typeface="Times New Roman"/>
                <a:ea typeface="Times New Roman"/>
                <a:cs typeface="Times New Roman"/>
                <a:sym typeface="Times New Roman"/>
              </a:rPr>
              <a:t>Understanding how geography influences the performance of our marketing campaigns is essential for optimizing our marketing strategies on a regional level. By analyzing the impact of different geographical locations, we can identify areas of opportunity and focus our efforts where they are most likely to yield the best results. Let's explore the geographical impact on our marketing campaigns:</a:t>
            </a:r>
            <a:endParaRPr sz="1100">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solidFill>
                <a:schemeClr val="dk2"/>
              </a:solidFill>
              <a:latin typeface="Times New Roman"/>
              <a:ea typeface="Times New Roman"/>
              <a:cs typeface="Times New Roman"/>
              <a:sym typeface="Times New Roman"/>
            </a:endParaRPr>
          </a:p>
          <a:p>
            <a:pPr marL="457200" lvl="0" indent="-317500" algn="just" rtl="0">
              <a:lnSpc>
                <a:spcPct val="100000"/>
              </a:lnSpc>
              <a:spcBef>
                <a:spcPts val="0"/>
              </a:spcBef>
              <a:spcAft>
                <a:spcPts val="0"/>
              </a:spcAft>
              <a:buClr>
                <a:schemeClr val="dk2"/>
              </a:buClr>
              <a:buSzPts val="1400"/>
              <a:buFont typeface="Times New Roman"/>
              <a:buChar char="❖"/>
            </a:pPr>
            <a:r>
              <a:rPr lang="en-GB" sz="1400" b="1">
                <a:solidFill>
                  <a:schemeClr val="dk2"/>
                </a:solidFill>
                <a:latin typeface="Times New Roman"/>
                <a:ea typeface="Times New Roman"/>
                <a:cs typeface="Times New Roman"/>
                <a:sym typeface="Times New Roman"/>
              </a:rPr>
              <a:t>Geographic Distribution of Key Metrics:</a:t>
            </a:r>
            <a:endParaRPr sz="1400" b="1">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400" b="1">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r>
              <a:rPr lang="en-GB" sz="1100">
                <a:latin typeface="Times New Roman"/>
                <a:ea typeface="Times New Roman"/>
                <a:cs typeface="Times New Roman"/>
                <a:sym typeface="Times New Roman"/>
              </a:rPr>
              <a:t>P</a:t>
            </a:r>
            <a:r>
              <a:rPr lang="en-GB" sz="1100">
                <a:solidFill>
                  <a:schemeClr val="dk2"/>
                </a:solidFill>
                <a:latin typeface="Times New Roman"/>
                <a:ea typeface="Times New Roman"/>
                <a:cs typeface="Times New Roman"/>
                <a:sym typeface="Times New Roman"/>
              </a:rPr>
              <a:t>resent time series plots of key metrics (e.g., 'Cost($)', 'Payment($)', 'Clicks', 'Impressions', 'Leads', 'Prospects') segmented by country or region. Visualize the performance of each metric across different geographical locations.</a:t>
            </a:r>
            <a:endParaRPr sz="1100">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solidFill>
                <a:schemeClr val="dk2"/>
              </a:solidFill>
              <a:latin typeface="Times New Roman"/>
              <a:ea typeface="Times New Roman"/>
              <a:cs typeface="Times New Roman"/>
              <a:sym typeface="Times New Roman"/>
            </a:endParaRPr>
          </a:p>
          <a:p>
            <a:pPr marL="457200" lvl="0" indent="-311150" algn="just" rtl="0">
              <a:lnSpc>
                <a:spcPct val="100000"/>
              </a:lnSpc>
              <a:spcBef>
                <a:spcPts val="0"/>
              </a:spcBef>
              <a:spcAft>
                <a:spcPts val="0"/>
              </a:spcAft>
              <a:buClr>
                <a:schemeClr val="dk2"/>
              </a:buClr>
              <a:buSzPts val="1300"/>
              <a:buFont typeface="Times New Roman"/>
              <a:buChar char="❖"/>
            </a:pPr>
            <a:r>
              <a:rPr lang="en-GB" b="1">
                <a:solidFill>
                  <a:schemeClr val="dk2"/>
                </a:solidFill>
                <a:latin typeface="Times New Roman"/>
                <a:ea typeface="Times New Roman"/>
                <a:cs typeface="Times New Roman"/>
                <a:sym typeface="Times New Roman"/>
              </a:rPr>
              <a:t>Regional Contribution to Metrics:</a:t>
            </a:r>
            <a:endParaRPr b="1">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b="1">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r>
              <a:rPr lang="en-GB" sz="1100">
                <a:solidFill>
                  <a:schemeClr val="dk2"/>
                </a:solidFill>
                <a:latin typeface="Times New Roman"/>
                <a:ea typeface="Times New Roman"/>
                <a:cs typeface="Times New Roman"/>
                <a:sym typeface="Times New Roman"/>
              </a:rPr>
              <a:t>Analyze how different countries or regions contribute to the key metrics.</a:t>
            </a:r>
            <a:endParaRPr sz="1100">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sz="1100">
              <a:solidFill>
                <a:schemeClr val="dk2"/>
              </a:solidFill>
              <a:latin typeface="Times New Roman"/>
              <a:ea typeface="Times New Roman"/>
              <a:cs typeface="Times New Roman"/>
              <a:sym typeface="Times New Roman"/>
            </a:endParaRPr>
          </a:p>
          <a:p>
            <a:pPr marL="457200" lvl="0" indent="-311150" algn="just" rtl="0">
              <a:lnSpc>
                <a:spcPct val="100000"/>
              </a:lnSpc>
              <a:spcBef>
                <a:spcPts val="0"/>
              </a:spcBef>
              <a:spcAft>
                <a:spcPts val="0"/>
              </a:spcAft>
              <a:buClr>
                <a:schemeClr val="dk2"/>
              </a:buClr>
              <a:buSzPts val="1300"/>
              <a:buFont typeface="Times New Roman"/>
              <a:buChar char="❖"/>
            </a:pPr>
            <a:r>
              <a:rPr lang="en-GB" b="1">
                <a:solidFill>
                  <a:schemeClr val="dk2"/>
                </a:solidFill>
                <a:latin typeface="Times New Roman"/>
                <a:ea typeface="Times New Roman"/>
                <a:cs typeface="Times New Roman"/>
                <a:sym typeface="Times New Roman"/>
              </a:rPr>
              <a:t>Notable Observations and Regional Insights:</a:t>
            </a:r>
            <a:endParaRPr b="1">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endParaRPr b="1">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0"/>
              </a:spcAft>
              <a:buNone/>
            </a:pPr>
            <a:r>
              <a:rPr lang="en-GB" sz="1100">
                <a:solidFill>
                  <a:schemeClr val="dk2"/>
                </a:solidFill>
                <a:latin typeface="Times New Roman"/>
                <a:ea typeface="Times New Roman"/>
                <a:cs typeface="Times New Roman"/>
                <a:sym typeface="Times New Roman"/>
              </a:rPr>
              <a:t>Share any significant findings or insights related to specific regions or countries.</a:t>
            </a:r>
            <a:endParaRPr sz="1100">
              <a:solidFill>
                <a:schemeClr val="dk2"/>
              </a:solidFill>
              <a:latin typeface="Times New Roman"/>
              <a:ea typeface="Times New Roman"/>
              <a:cs typeface="Times New Roman"/>
              <a:sym typeface="Times New Roman"/>
            </a:endParaRPr>
          </a:p>
          <a:p>
            <a:pPr marL="0" lvl="0" indent="0" algn="just" rtl="0">
              <a:lnSpc>
                <a:spcPct val="100000"/>
              </a:lnSpc>
              <a:spcBef>
                <a:spcPts val="0"/>
              </a:spcBef>
              <a:spcAft>
                <a:spcPts val="1600"/>
              </a:spcAft>
              <a:buNone/>
            </a:pPr>
            <a:endParaRPr sz="11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pic>
        <p:nvPicPr>
          <p:cNvPr id="242" name="Google Shape;242;p26"/>
          <p:cNvPicPr preferRelativeResize="0"/>
          <p:nvPr/>
        </p:nvPicPr>
        <p:blipFill>
          <a:blip r:embed="rId3">
            <a:alphaModFix/>
          </a:blip>
          <a:stretch>
            <a:fillRect/>
          </a:stretch>
        </p:blipFill>
        <p:spPr>
          <a:xfrm>
            <a:off x="152400" y="1285875"/>
            <a:ext cx="8839201" cy="3770750"/>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1038</Words>
  <Application>Microsoft Office PowerPoint</Application>
  <PresentationFormat>On-screen Show (16:9)</PresentationFormat>
  <Paragraphs>110</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Raleway</vt:lpstr>
      <vt:lpstr>Lato</vt:lpstr>
      <vt:lpstr>Times New Roman</vt:lpstr>
      <vt:lpstr>Streamline</vt:lpstr>
      <vt:lpstr>Marketing Campaign Analysis Report</vt:lpstr>
      <vt:lpstr>TOPIC</vt:lpstr>
      <vt:lpstr>Overview</vt:lpstr>
      <vt:lpstr>KeyMetrics</vt:lpstr>
      <vt:lpstr>Most Profitable</vt:lpstr>
      <vt:lpstr>Understanding the market</vt:lpstr>
      <vt:lpstr>Category/Keywords</vt:lpstr>
      <vt:lpstr>Impact of Geography</vt:lpstr>
      <vt:lpstr>PowerPoint Presentation</vt:lpstr>
      <vt:lpstr>The Return on Investment (ROI) analysis is a crucial component of our marketing campaign assessment. It provides a clear understanding of the overall profitability of our marketing efforts and the effectiveness of our ad spend. Let's delve into the ROI analysis: Time Series Plot of 'Returns_Percentage: Display the time series plot of the 'Returns_Percentage' metric over time.Visualize the fluctuations in ROI and any recurring patterns or trends. Assessment of Campaign Profitability: Evaluate the overall profitability of our marketing campaigns based on the 'Returns_Percentage.how our marketing initiatives have performed in generating returns.  </vt:lpstr>
      <vt:lpstr>Conclusion</vt:lpstr>
      <vt:lpstr>Contact Information</vt:lpstr>
      <vt:lpstr>Info</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Campaign Analysis Report</dc:title>
  <cp:lastModifiedBy>SRAVAN DABBI</cp:lastModifiedBy>
  <cp:revision>1</cp:revision>
  <dcterms:modified xsi:type="dcterms:W3CDTF">2023-07-23T09:12:12Z</dcterms:modified>
</cp:coreProperties>
</file>